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CC5E5-ED3E-B048-89FC-ADBB86CA1A96}" type="datetimeFigureOut">
              <a:rPr lang="en-US" smtClean="0"/>
              <a:t>5/19/13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93C2F-D16F-B946-B325-70605B8DF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40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26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93C2F-D16F-B946-B325-70605B8DF8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2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7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2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2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1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3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0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6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7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7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9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8161-5729-9546-A029-23CD941E67D8}" type="datetimeFigureOut">
              <a:rPr lang="en-US" smtClean="0"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A41F-C428-F642-9F47-AB01850B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5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R – Logging &amp; Isolation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Swarun Kumar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4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FILE_SAVE(B)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89263" y="2272631"/>
            <a:ext cx="1751263" cy="4224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2279" y="1657684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Directory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0510" y="2826084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576809" y="4410323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56103" y="3438805"/>
            <a:ext cx="162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non-shadowed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142279" y="4865143"/>
            <a:ext cx="15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shadowed file</a:t>
            </a:r>
            <a:endParaRPr lang="en-US" i="1" dirty="0"/>
          </a:p>
        </p:txBody>
      </p:sp>
      <p:cxnSp>
        <p:nvCxnSpPr>
          <p:cNvPr id="42" name="Straight Connector 41"/>
          <p:cNvCxnSpPr>
            <a:stCxn id="43" idx="1"/>
          </p:cNvCxnSpPr>
          <p:nvPr/>
        </p:nvCxnSpPr>
        <p:spPr>
          <a:xfrm flipH="1">
            <a:off x="2329808" y="5132941"/>
            <a:ext cx="880020" cy="346697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828" y="4703822"/>
            <a:ext cx="1430421" cy="858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6, 7, </a:t>
            </a:r>
            <a:r>
              <a:rPr lang="en-US" sz="2400" dirty="0" smtClean="0">
                <a:solidFill>
                  <a:schemeClr val="accent2"/>
                </a:solidFill>
              </a:rPr>
              <a:t>8’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smtClean="0"/>
              <a:t>9, 10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28840" y="4163725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7098762" y="4273038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6512654" y="4396420"/>
            <a:ext cx="879157" cy="8593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763995" y="3702060"/>
            <a:ext cx="1403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’s blocks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403685" y="5298886"/>
            <a:ext cx="88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439941" y="5764281"/>
            <a:ext cx="9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shadow</a:t>
            </a:r>
            <a:endParaRPr lang="en-US" b="1" dirty="0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2354752" y="6002421"/>
            <a:ext cx="796492" cy="131192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618193" y="5479638"/>
            <a:ext cx="879157" cy="8593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8’</a:t>
            </a:r>
            <a:endParaRPr lang="en-US" sz="2400" dirty="0"/>
          </a:p>
        </p:txBody>
      </p:sp>
      <p:sp>
        <p:nvSpPr>
          <p:cNvPr id="48" name="Rectangle 47"/>
          <p:cNvSpPr/>
          <p:nvPr/>
        </p:nvSpPr>
        <p:spPr>
          <a:xfrm>
            <a:off x="5913002" y="4539285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5289956" y="4702711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3209828" y="5764281"/>
            <a:ext cx="1430421" cy="858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6, 7, </a:t>
            </a:r>
            <a:r>
              <a:rPr lang="en-US" sz="2400" dirty="0" smtClean="0">
                <a:solidFill>
                  <a:srgbClr val="77933C"/>
                </a:solidFill>
              </a:rPr>
              <a:t>8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smtClean="0"/>
              <a:t>9, 10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374474" y="5298886"/>
            <a:ext cx="835354" cy="703535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83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FILE_RESTORE(B)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89263" y="2272631"/>
            <a:ext cx="1751263" cy="4224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2279" y="1657684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Directory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0510" y="2826084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576809" y="4410323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56103" y="3438805"/>
            <a:ext cx="162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non-shadowed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142279" y="4865143"/>
            <a:ext cx="15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shadowed file</a:t>
            </a:r>
            <a:endParaRPr lang="en-US" i="1" dirty="0"/>
          </a:p>
        </p:txBody>
      </p:sp>
      <p:cxnSp>
        <p:nvCxnSpPr>
          <p:cNvPr id="42" name="Straight Connector 41"/>
          <p:cNvCxnSpPr>
            <a:stCxn id="43" idx="1"/>
          </p:cNvCxnSpPr>
          <p:nvPr/>
        </p:nvCxnSpPr>
        <p:spPr>
          <a:xfrm flipH="1">
            <a:off x="2329808" y="5132941"/>
            <a:ext cx="880020" cy="346697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828" y="4703822"/>
            <a:ext cx="1430421" cy="858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6, 7, </a:t>
            </a:r>
            <a:r>
              <a:rPr lang="en-US" sz="2400" dirty="0" smtClean="0">
                <a:solidFill>
                  <a:schemeClr val="accent2"/>
                </a:solidFill>
              </a:rPr>
              <a:t>8’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smtClean="0"/>
              <a:t>9, 10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28840" y="4163725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7098762" y="4273038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6512654" y="4396420"/>
            <a:ext cx="879157" cy="8593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763995" y="3702060"/>
            <a:ext cx="1403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’s blocks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403685" y="5298886"/>
            <a:ext cx="88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439941" y="5764281"/>
            <a:ext cx="9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shadow</a:t>
            </a:r>
            <a:endParaRPr lang="en-US" b="1" dirty="0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2354752" y="6002421"/>
            <a:ext cx="796492" cy="131192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618193" y="5479638"/>
            <a:ext cx="879157" cy="8593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8’</a:t>
            </a:r>
            <a:endParaRPr lang="en-US" sz="2400" dirty="0"/>
          </a:p>
        </p:txBody>
      </p:sp>
      <p:sp>
        <p:nvSpPr>
          <p:cNvPr id="48" name="Rectangle 47"/>
          <p:cNvSpPr/>
          <p:nvPr/>
        </p:nvSpPr>
        <p:spPr>
          <a:xfrm>
            <a:off x="5913002" y="4539285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5289956" y="4702711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3209828" y="5764281"/>
            <a:ext cx="1430421" cy="858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6, 7, </a:t>
            </a:r>
            <a:r>
              <a:rPr lang="en-US" sz="2400" dirty="0" smtClean="0">
                <a:solidFill>
                  <a:srgbClr val="77933C"/>
                </a:solidFill>
              </a:rPr>
              <a:t>8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smtClean="0"/>
              <a:t>9, 10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2329808" y="5479639"/>
            <a:ext cx="821436" cy="402466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15895" y="2179753"/>
            <a:ext cx="4745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Challenge: </a:t>
            </a:r>
            <a:r>
              <a:rPr lang="en-US" sz="2400" dirty="0" smtClean="0">
                <a:solidFill>
                  <a:srgbClr val="FF0000"/>
                </a:solidFill>
              </a:rPr>
              <a:t>Shadowing works at the granularity of files, not transactions</a:t>
            </a:r>
          </a:p>
        </p:txBody>
      </p:sp>
    </p:spTree>
    <p:extLst>
      <p:ext uri="{BB962C8B-B14F-4D97-AF65-F5344CB8AC3E}">
        <p14:creationId xmlns:p14="http://schemas.microsoft.com/office/powerpoint/2010/main" val="418676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4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Logging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883661" y="1600200"/>
            <a:ext cx="7472939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Write-Ahead Logging</a:t>
            </a:r>
            <a:r>
              <a:rPr lang="en-US" dirty="0" smtClean="0"/>
              <a:t>: Log before you write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110017" y="3363108"/>
            <a:ext cx="41122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“update  acts set A=90”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412018" y="4518144"/>
            <a:ext cx="0" cy="399913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67070" y="4518144"/>
            <a:ext cx="441157" cy="280737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10017" y="3947884"/>
            <a:ext cx="43446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(update, acts, A, 100, 90)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3824775" y="2606847"/>
            <a:ext cx="987857" cy="655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$100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46824" y="2184043"/>
            <a:ext cx="37702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28241" y="4892856"/>
            <a:ext cx="938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old_val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369310" y="4686954"/>
            <a:ext cx="1055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new_val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2568975" y="5256287"/>
            <a:ext cx="3800335" cy="401052"/>
            <a:chOff x="2568975" y="5256287"/>
            <a:chExt cx="3800335" cy="40105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568975" y="5657339"/>
              <a:ext cx="3800335" cy="0"/>
            </a:xfrm>
            <a:prstGeom prst="line">
              <a:avLst/>
            </a:prstGeom>
            <a:ln w="28575" cmpd="sng">
              <a:solidFill>
                <a:schemeClr val="accent2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18743" y="5256287"/>
              <a:ext cx="8797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(undo)</a:t>
              </a:r>
              <a:endParaRPr lang="en-US" sz="2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22325" y="6239482"/>
            <a:ext cx="2356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A = </a:t>
            </a:r>
            <a:r>
              <a:rPr lang="en-US" sz="2400" b="1" dirty="0" err="1" smtClean="0">
                <a:solidFill>
                  <a:schemeClr val="accent2"/>
                </a:solidFill>
              </a:rPr>
              <a:t>old_val</a:t>
            </a:r>
            <a:r>
              <a:rPr lang="en-US" sz="2400" b="1" dirty="0" smtClean="0">
                <a:solidFill>
                  <a:schemeClr val="accent2"/>
                </a:solidFill>
              </a:rPr>
              <a:t> = 100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2564064" y="5809915"/>
            <a:ext cx="3800335" cy="0"/>
          </a:xfrm>
          <a:prstGeom prst="line">
            <a:avLst/>
          </a:prstGeom>
          <a:ln w="28575" cmpd="sng"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566311" y="6162659"/>
            <a:ext cx="3800335" cy="0"/>
          </a:xfrm>
          <a:prstGeom prst="line">
            <a:avLst/>
          </a:prstGeom>
          <a:ln w="28575" cmpd="sng"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5400000">
            <a:off x="4385792" y="5839047"/>
            <a:ext cx="38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2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15" grpId="0"/>
      <p:bldP spid="17" grpId="0"/>
      <p:bldP spid="18" grpId="0"/>
      <p:bldP spid="26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Logging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70783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Write-Ahead Logging</a:t>
            </a:r>
            <a:r>
              <a:rPr lang="en-US" dirty="0" smtClean="0"/>
              <a:t>: Log before you write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110017" y="3363108"/>
            <a:ext cx="41122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“update  acts set A=90”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5412018" y="4518144"/>
            <a:ext cx="0" cy="399913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67070" y="4518144"/>
            <a:ext cx="441157" cy="280737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10017" y="3947884"/>
            <a:ext cx="43446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(update, acts, A, 100, 90)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3824775" y="2606847"/>
            <a:ext cx="987857" cy="655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$100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46824" y="2184043"/>
            <a:ext cx="37702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28241" y="4892856"/>
            <a:ext cx="938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old_val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369310" y="4686954"/>
            <a:ext cx="1055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new_val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568975" y="5256287"/>
            <a:ext cx="3800335" cy="401052"/>
            <a:chOff x="2568975" y="5256287"/>
            <a:chExt cx="3800335" cy="40105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2568975" y="5657339"/>
              <a:ext cx="3800335" cy="0"/>
            </a:xfrm>
            <a:prstGeom prst="line">
              <a:avLst/>
            </a:prstGeom>
            <a:ln w="28575" cmpd="sng">
              <a:solidFill>
                <a:schemeClr val="accent3">
                  <a:lumMod val="75000"/>
                </a:schemeClr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118743" y="5256287"/>
              <a:ext cx="8272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(redo)</a:t>
              </a:r>
              <a:endParaRPr lang="en-US" sz="2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522325" y="6239482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A =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new_val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= 90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4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7188"/>
            <a:ext cx="8229600" cy="1143000"/>
          </a:xfrm>
        </p:spPr>
        <p:txBody>
          <a:bodyPr/>
          <a:lstStyle/>
          <a:p>
            <a:r>
              <a:rPr lang="en-US" dirty="0" smtClean="0"/>
              <a:t>Solution 2: Logging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35057" y="1722900"/>
            <a:ext cx="1920584" cy="486611"/>
            <a:chOff x="735057" y="1966632"/>
            <a:chExt cx="5820610" cy="48661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5057" y="2212611"/>
              <a:ext cx="5801894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542299" y="1971979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3039924" y="1518384"/>
            <a:ext cx="2826415" cy="5141548"/>
            <a:chOff x="3039924" y="1518384"/>
            <a:chExt cx="2826415" cy="5141548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4364166" y="1518384"/>
              <a:ext cx="0" cy="4433662"/>
            </a:xfrm>
            <a:prstGeom prst="line">
              <a:avLst/>
            </a:prstGeom>
            <a:ln w="28575" cmpd="sng">
              <a:solidFill>
                <a:schemeClr val="accent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039924" y="5952046"/>
              <a:ext cx="282641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CHECKPOINT</a:t>
              </a:r>
            </a:p>
            <a:p>
              <a:pPr algn="ctr"/>
              <a:r>
                <a:rPr lang="en-US" sz="2000" b="1" dirty="0" smtClean="0"/>
                <a:t>(= FILE_SAVE + log entry)</a:t>
              </a:r>
              <a:endParaRPr lang="en-US" sz="20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59555" y="1436694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T1</a:t>
            </a:r>
            <a:endParaRPr lang="en-US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1860230" y="2606474"/>
            <a:ext cx="4220801" cy="486611"/>
            <a:chOff x="735057" y="1966632"/>
            <a:chExt cx="5820610" cy="486611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35057" y="2212611"/>
              <a:ext cx="5801894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542299" y="1971979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2089605" y="2320268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T2</a:t>
            </a:r>
            <a:endParaRPr lang="en-US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5493134" y="3722485"/>
            <a:ext cx="1920584" cy="486611"/>
            <a:chOff x="735057" y="1966632"/>
            <a:chExt cx="5820610" cy="486611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35057" y="2212611"/>
              <a:ext cx="5801894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542299" y="1971979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5617632" y="3436279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T3</a:t>
            </a:r>
            <a:endParaRPr lang="en-US" b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3132755" y="4426472"/>
            <a:ext cx="5013776" cy="481264"/>
            <a:chOff x="735057" y="1966632"/>
            <a:chExt cx="5772353" cy="481264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35057" y="2212611"/>
              <a:ext cx="5772353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3362130" y="4140266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T4</a:t>
            </a:r>
            <a:endParaRPr lang="en-US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6766216" y="5285843"/>
            <a:ext cx="1380315" cy="481264"/>
            <a:chOff x="735057" y="1966632"/>
            <a:chExt cx="4183247" cy="48126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057" y="2212611"/>
              <a:ext cx="4183247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6890714" y="4999637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T5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535" y="1436694"/>
            <a:ext cx="415730" cy="415730"/>
          </a:xfrm>
          <a:prstGeom prst="rect">
            <a:avLst/>
          </a:prstGeom>
        </p:spPr>
      </p:pic>
      <p:sp>
        <p:nvSpPr>
          <p:cNvPr id="75" name="Rectangle 74"/>
          <p:cNvSpPr/>
          <p:nvPr/>
        </p:nvSpPr>
        <p:spPr>
          <a:xfrm>
            <a:off x="4376866" y="1760628"/>
            <a:ext cx="3949818" cy="405071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459" y="2204164"/>
            <a:ext cx="415730" cy="41573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722" y="3306755"/>
            <a:ext cx="415730" cy="41573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6504" y="4406584"/>
            <a:ext cx="465266" cy="5317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1005" y="5285843"/>
            <a:ext cx="465266" cy="531733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7834644" y="1321252"/>
            <a:ext cx="492040" cy="4630794"/>
          </a:xfrm>
          <a:custGeom>
            <a:avLst/>
            <a:gdLst>
              <a:gd name="connsiteX0" fmla="*/ 183595 w 492040"/>
              <a:gd name="connsiteY0" fmla="*/ 0 h 4836037"/>
              <a:gd name="connsiteX1" fmla="*/ 3987 w 492040"/>
              <a:gd name="connsiteY1" fmla="*/ 397658 h 4836037"/>
              <a:gd name="connsiteX2" fmla="*/ 337545 w 492040"/>
              <a:gd name="connsiteY2" fmla="*/ 654212 h 4836037"/>
              <a:gd name="connsiteX3" fmla="*/ 55303 w 492040"/>
              <a:gd name="connsiteY3" fmla="*/ 949249 h 4836037"/>
              <a:gd name="connsiteX4" fmla="*/ 286229 w 492040"/>
              <a:gd name="connsiteY4" fmla="*/ 1257113 h 4836037"/>
              <a:gd name="connsiteX5" fmla="*/ 42474 w 492040"/>
              <a:gd name="connsiteY5" fmla="*/ 1680427 h 4836037"/>
              <a:gd name="connsiteX6" fmla="*/ 401691 w 492040"/>
              <a:gd name="connsiteY6" fmla="*/ 1924153 h 4836037"/>
              <a:gd name="connsiteX7" fmla="*/ 132278 w 492040"/>
              <a:gd name="connsiteY7" fmla="*/ 2385949 h 4836037"/>
              <a:gd name="connsiteX8" fmla="*/ 388862 w 492040"/>
              <a:gd name="connsiteY8" fmla="*/ 2616847 h 4836037"/>
              <a:gd name="connsiteX9" fmla="*/ 119449 w 492040"/>
              <a:gd name="connsiteY9" fmla="*/ 3027333 h 4836037"/>
              <a:gd name="connsiteX10" fmla="*/ 427350 w 492040"/>
              <a:gd name="connsiteY10" fmla="*/ 3271059 h 4836037"/>
              <a:gd name="connsiteX11" fmla="*/ 196424 w 492040"/>
              <a:gd name="connsiteY11" fmla="*/ 3681545 h 4836037"/>
              <a:gd name="connsiteX12" fmla="*/ 491496 w 492040"/>
              <a:gd name="connsiteY12" fmla="*/ 3950926 h 4836037"/>
              <a:gd name="connsiteX13" fmla="*/ 209254 w 492040"/>
              <a:gd name="connsiteY13" fmla="*/ 4258791 h 4836037"/>
              <a:gd name="connsiteX14" fmla="*/ 491496 w 492040"/>
              <a:gd name="connsiteY14" fmla="*/ 4502517 h 4836037"/>
              <a:gd name="connsiteX15" fmla="*/ 286229 w 492040"/>
              <a:gd name="connsiteY15" fmla="*/ 4836037 h 483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2040" h="4836037">
                <a:moveTo>
                  <a:pt x="183595" y="0"/>
                </a:moveTo>
                <a:cubicBezTo>
                  <a:pt x="80962" y="144311"/>
                  <a:pt x="-21671" y="288623"/>
                  <a:pt x="3987" y="397658"/>
                </a:cubicBezTo>
                <a:cubicBezTo>
                  <a:pt x="29645" y="506693"/>
                  <a:pt x="328992" y="562280"/>
                  <a:pt x="337545" y="654212"/>
                </a:cubicBezTo>
                <a:cubicBezTo>
                  <a:pt x="346098" y="746144"/>
                  <a:pt x="63856" y="848766"/>
                  <a:pt x="55303" y="949249"/>
                </a:cubicBezTo>
                <a:cubicBezTo>
                  <a:pt x="46750" y="1049733"/>
                  <a:pt x="288367" y="1135250"/>
                  <a:pt x="286229" y="1257113"/>
                </a:cubicBezTo>
                <a:cubicBezTo>
                  <a:pt x="284091" y="1378976"/>
                  <a:pt x="23230" y="1569254"/>
                  <a:pt x="42474" y="1680427"/>
                </a:cubicBezTo>
                <a:cubicBezTo>
                  <a:pt x="61718" y="1791600"/>
                  <a:pt x="386724" y="1806566"/>
                  <a:pt x="401691" y="1924153"/>
                </a:cubicBezTo>
                <a:cubicBezTo>
                  <a:pt x="416658" y="2041740"/>
                  <a:pt x="134416" y="2270500"/>
                  <a:pt x="132278" y="2385949"/>
                </a:cubicBezTo>
                <a:cubicBezTo>
                  <a:pt x="130140" y="2501398"/>
                  <a:pt x="391000" y="2509950"/>
                  <a:pt x="388862" y="2616847"/>
                </a:cubicBezTo>
                <a:cubicBezTo>
                  <a:pt x="386724" y="2723744"/>
                  <a:pt x="113034" y="2918298"/>
                  <a:pt x="119449" y="3027333"/>
                </a:cubicBezTo>
                <a:cubicBezTo>
                  <a:pt x="125864" y="3136368"/>
                  <a:pt x="414521" y="3162024"/>
                  <a:pt x="427350" y="3271059"/>
                </a:cubicBezTo>
                <a:cubicBezTo>
                  <a:pt x="440179" y="3380094"/>
                  <a:pt x="185733" y="3568234"/>
                  <a:pt x="196424" y="3681545"/>
                </a:cubicBezTo>
                <a:cubicBezTo>
                  <a:pt x="207115" y="3794856"/>
                  <a:pt x="489358" y="3854718"/>
                  <a:pt x="491496" y="3950926"/>
                </a:cubicBezTo>
                <a:cubicBezTo>
                  <a:pt x="493634" y="4047134"/>
                  <a:pt x="209254" y="4166859"/>
                  <a:pt x="209254" y="4258791"/>
                </a:cubicBezTo>
                <a:cubicBezTo>
                  <a:pt x="209254" y="4350723"/>
                  <a:pt x="478667" y="4406309"/>
                  <a:pt x="491496" y="4502517"/>
                </a:cubicBezTo>
                <a:cubicBezTo>
                  <a:pt x="504325" y="4598725"/>
                  <a:pt x="286229" y="4836037"/>
                  <a:pt x="286229" y="4836037"/>
                </a:cubicBez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7" grpId="0"/>
      <p:bldP spid="52" grpId="0"/>
      <p:bldP spid="57" grpId="0"/>
      <p:bldP spid="62" grpId="0"/>
      <p:bldP spid="75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2: Logging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35057" y="1722900"/>
            <a:ext cx="1920584" cy="486611"/>
            <a:chOff x="735057" y="1966632"/>
            <a:chExt cx="5820610" cy="486611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5057" y="2212611"/>
              <a:ext cx="5801894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542299" y="1971979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668301" y="5952046"/>
            <a:ext cx="1569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CHECKPOINT</a:t>
            </a:r>
          </a:p>
          <a:p>
            <a:pPr algn="ctr"/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9555" y="1436694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T1</a:t>
            </a:r>
            <a:endParaRPr lang="en-US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1860230" y="2606474"/>
            <a:ext cx="4220801" cy="486611"/>
            <a:chOff x="735057" y="1966632"/>
            <a:chExt cx="5820610" cy="486611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35057" y="2212611"/>
              <a:ext cx="5801894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542299" y="1971979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2089605" y="2320268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T2</a:t>
            </a:r>
            <a:endParaRPr lang="en-US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5493134" y="3722485"/>
            <a:ext cx="1920584" cy="486611"/>
            <a:chOff x="735057" y="1966632"/>
            <a:chExt cx="5820610" cy="486611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35057" y="2212611"/>
              <a:ext cx="5801894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542299" y="1971979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5617632" y="3436279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T3</a:t>
            </a:r>
            <a:endParaRPr lang="en-US" b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3132755" y="4426472"/>
            <a:ext cx="5013776" cy="481264"/>
            <a:chOff x="735057" y="1966632"/>
            <a:chExt cx="5772353" cy="481264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35057" y="2212611"/>
              <a:ext cx="5772353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3362130" y="4140266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T4</a:t>
            </a:r>
            <a:endParaRPr lang="en-US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6766216" y="5285843"/>
            <a:ext cx="1380315" cy="481264"/>
            <a:chOff x="735057" y="1966632"/>
            <a:chExt cx="4183247" cy="48126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735057" y="1966632"/>
              <a:ext cx="13368" cy="481264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057" y="2212611"/>
              <a:ext cx="4183247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6890714" y="4999637"/>
            <a:ext cx="49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T5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535" y="1436694"/>
            <a:ext cx="415730" cy="415730"/>
          </a:xfrm>
          <a:prstGeom prst="rect">
            <a:avLst/>
          </a:prstGeom>
        </p:spPr>
      </p:pic>
      <p:cxnSp>
        <p:nvCxnSpPr>
          <p:cNvPr id="40" name="Straight Connector 39"/>
          <p:cNvCxnSpPr/>
          <p:nvPr/>
        </p:nvCxnSpPr>
        <p:spPr>
          <a:xfrm>
            <a:off x="3132755" y="4999637"/>
            <a:ext cx="1231411" cy="0"/>
          </a:xfrm>
          <a:prstGeom prst="line">
            <a:avLst/>
          </a:prstGeom>
          <a:ln w="28575" cmpd="sng">
            <a:solidFill>
              <a:schemeClr val="accent2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396151" y="2204164"/>
            <a:ext cx="1714912" cy="116517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7459" y="2204164"/>
            <a:ext cx="415730" cy="415730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4369512" y="3178806"/>
            <a:ext cx="1779651" cy="0"/>
          </a:xfrm>
          <a:prstGeom prst="line">
            <a:avLst/>
          </a:prstGeom>
          <a:ln w="28575" cmpd="sng">
            <a:solidFill>
              <a:schemeClr val="accent3">
                <a:lumMod val="7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435600" y="3423645"/>
            <a:ext cx="2061703" cy="116517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722" y="3306755"/>
            <a:ext cx="415730" cy="415730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5497545" y="4248501"/>
            <a:ext cx="1948959" cy="12497"/>
          </a:xfrm>
          <a:prstGeom prst="line">
            <a:avLst/>
          </a:prstGeom>
          <a:ln w="28575" cmpd="sng">
            <a:solidFill>
              <a:schemeClr val="accent3">
                <a:lumMod val="7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4408851" y="4482850"/>
            <a:ext cx="3930533" cy="134742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834644" y="1321252"/>
            <a:ext cx="492040" cy="4630794"/>
          </a:xfrm>
          <a:custGeom>
            <a:avLst/>
            <a:gdLst>
              <a:gd name="connsiteX0" fmla="*/ 183595 w 492040"/>
              <a:gd name="connsiteY0" fmla="*/ 0 h 4836037"/>
              <a:gd name="connsiteX1" fmla="*/ 3987 w 492040"/>
              <a:gd name="connsiteY1" fmla="*/ 397658 h 4836037"/>
              <a:gd name="connsiteX2" fmla="*/ 337545 w 492040"/>
              <a:gd name="connsiteY2" fmla="*/ 654212 h 4836037"/>
              <a:gd name="connsiteX3" fmla="*/ 55303 w 492040"/>
              <a:gd name="connsiteY3" fmla="*/ 949249 h 4836037"/>
              <a:gd name="connsiteX4" fmla="*/ 286229 w 492040"/>
              <a:gd name="connsiteY4" fmla="*/ 1257113 h 4836037"/>
              <a:gd name="connsiteX5" fmla="*/ 42474 w 492040"/>
              <a:gd name="connsiteY5" fmla="*/ 1680427 h 4836037"/>
              <a:gd name="connsiteX6" fmla="*/ 401691 w 492040"/>
              <a:gd name="connsiteY6" fmla="*/ 1924153 h 4836037"/>
              <a:gd name="connsiteX7" fmla="*/ 132278 w 492040"/>
              <a:gd name="connsiteY7" fmla="*/ 2385949 h 4836037"/>
              <a:gd name="connsiteX8" fmla="*/ 388862 w 492040"/>
              <a:gd name="connsiteY8" fmla="*/ 2616847 h 4836037"/>
              <a:gd name="connsiteX9" fmla="*/ 119449 w 492040"/>
              <a:gd name="connsiteY9" fmla="*/ 3027333 h 4836037"/>
              <a:gd name="connsiteX10" fmla="*/ 427350 w 492040"/>
              <a:gd name="connsiteY10" fmla="*/ 3271059 h 4836037"/>
              <a:gd name="connsiteX11" fmla="*/ 196424 w 492040"/>
              <a:gd name="connsiteY11" fmla="*/ 3681545 h 4836037"/>
              <a:gd name="connsiteX12" fmla="*/ 491496 w 492040"/>
              <a:gd name="connsiteY12" fmla="*/ 3950926 h 4836037"/>
              <a:gd name="connsiteX13" fmla="*/ 209254 w 492040"/>
              <a:gd name="connsiteY13" fmla="*/ 4258791 h 4836037"/>
              <a:gd name="connsiteX14" fmla="*/ 491496 w 492040"/>
              <a:gd name="connsiteY14" fmla="*/ 4502517 h 4836037"/>
              <a:gd name="connsiteX15" fmla="*/ 286229 w 492040"/>
              <a:gd name="connsiteY15" fmla="*/ 4836037 h 483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2040" h="4836037">
                <a:moveTo>
                  <a:pt x="183595" y="0"/>
                </a:moveTo>
                <a:cubicBezTo>
                  <a:pt x="80962" y="144311"/>
                  <a:pt x="-21671" y="288623"/>
                  <a:pt x="3987" y="397658"/>
                </a:cubicBezTo>
                <a:cubicBezTo>
                  <a:pt x="29645" y="506693"/>
                  <a:pt x="328992" y="562280"/>
                  <a:pt x="337545" y="654212"/>
                </a:cubicBezTo>
                <a:cubicBezTo>
                  <a:pt x="346098" y="746144"/>
                  <a:pt x="63856" y="848766"/>
                  <a:pt x="55303" y="949249"/>
                </a:cubicBezTo>
                <a:cubicBezTo>
                  <a:pt x="46750" y="1049733"/>
                  <a:pt x="288367" y="1135250"/>
                  <a:pt x="286229" y="1257113"/>
                </a:cubicBezTo>
                <a:cubicBezTo>
                  <a:pt x="284091" y="1378976"/>
                  <a:pt x="23230" y="1569254"/>
                  <a:pt x="42474" y="1680427"/>
                </a:cubicBezTo>
                <a:cubicBezTo>
                  <a:pt x="61718" y="1791600"/>
                  <a:pt x="386724" y="1806566"/>
                  <a:pt x="401691" y="1924153"/>
                </a:cubicBezTo>
                <a:cubicBezTo>
                  <a:pt x="416658" y="2041740"/>
                  <a:pt x="134416" y="2270500"/>
                  <a:pt x="132278" y="2385949"/>
                </a:cubicBezTo>
                <a:cubicBezTo>
                  <a:pt x="130140" y="2501398"/>
                  <a:pt x="391000" y="2509950"/>
                  <a:pt x="388862" y="2616847"/>
                </a:cubicBezTo>
                <a:cubicBezTo>
                  <a:pt x="386724" y="2723744"/>
                  <a:pt x="113034" y="2918298"/>
                  <a:pt x="119449" y="3027333"/>
                </a:cubicBezTo>
                <a:cubicBezTo>
                  <a:pt x="125864" y="3136368"/>
                  <a:pt x="414521" y="3162024"/>
                  <a:pt x="427350" y="3271059"/>
                </a:cubicBezTo>
                <a:cubicBezTo>
                  <a:pt x="440179" y="3380094"/>
                  <a:pt x="185733" y="3568234"/>
                  <a:pt x="196424" y="3681545"/>
                </a:cubicBezTo>
                <a:cubicBezTo>
                  <a:pt x="207115" y="3794856"/>
                  <a:pt x="489358" y="3854718"/>
                  <a:pt x="491496" y="3950926"/>
                </a:cubicBezTo>
                <a:cubicBezTo>
                  <a:pt x="493634" y="4047134"/>
                  <a:pt x="209254" y="4166859"/>
                  <a:pt x="209254" y="4258791"/>
                </a:cubicBezTo>
                <a:cubicBezTo>
                  <a:pt x="209254" y="4350723"/>
                  <a:pt x="478667" y="4406309"/>
                  <a:pt x="491496" y="4502517"/>
                </a:cubicBezTo>
                <a:cubicBezTo>
                  <a:pt x="504325" y="4598725"/>
                  <a:pt x="286229" y="4836037"/>
                  <a:pt x="286229" y="4836037"/>
                </a:cubicBez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6504" y="4406584"/>
            <a:ext cx="465266" cy="5317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1005" y="5285843"/>
            <a:ext cx="465266" cy="531733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3120055" y="4089863"/>
            <a:ext cx="1288796" cy="848454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97361" y="6261767"/>
            <a:ext cx="1796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“redo” right</a:t>
            </a:r>
            <a:endParaRPr lang="en-US" sz="2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23858" y="6261767"/>
            <a:ext cx="1666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accent2"/>
                </a:solidFill>
              </a:rPr>
              <a:t>“undo” left</a:t>
            </a:r>
            <a:endParaRPr lang="en-US" sz="2400" b="1" i="1" dirty="0">
              <a:solidFill>
                <a:schemeClr val="accent2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364166" y="1518384"/>
            <a:ext cx="0" cy="4433662"/>
          </a:xfrm>
          <a:prstGeom prst="line">
            <a:avLst/>
          </a:prstGeom>
          <a:ln w="28575" cmpd="sng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25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6" grpId="0" animBg="1"/>
      <p:bldP spid="65" grpId="0" animBg="1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 (2012):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417637"/>
            <a:ext cx="8699500" cy="4819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During recovery process in System-R, you perform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____  </a:t>
            </a:r>
            <a:r>
              <a:rPr lang="en-US" dirty="0" smtClean="0"/>
              <a:t>of all transactions committed </a:t>
            </a:r>
            <a:r>
              <a:rPr lang="en-US" b="1" dirty="0" smtClean="0"/>
              <a:t>after</a:t>
            </a:r>
            <a:r>
              <a:rPr lang="en-US" dirty="0" smtClean="0"/>
              <a:t> the last checkpoint; and  </a:t>
            </a:r>
            <a:r>
              <a:rPr lang="en-US" b="1" dirty="0" smtClean="0"/>
              <a:t>____ </a:t>
            </a:r>
            <a:r>
              <a:rPr lang="en-US" dirty="0" smtClean="0"/>
              <a:t>of the parts of </a:t>
            </a:r>
            <a:r>
              <a:rPr lang="en-US" dirty="0" smtClean="0"/>
              <a:t>uncommitted transactions </a:t>
            </a:r>
            <a:r>
              <a:rPr lang="en-US" b="1" dirty="0" smtClean="0"/>
              <a:t>before</a:t>
            </a:r>
            <a:r>
              <a:rPr lang="en-US" dirty="0" smtClean="0"/>
              <a:t> the last checkpoint.</a:t>
            </a:r>
            <a:br>
              <a:rPr lang="en-US" dirty="0" smtClean="0"/>
            </a:br>
            <a:endParaRPr lang="en-US" dirty="0" smtClean="0"/>
          </a:p>
          <a:p>
            <a:pPr marL="914400" lvl="1" indent="-514350">
              <a:buAutoNum type="alphaUcPeriod"/>
            </a:pPr>
            <a:r>
              <a:rPr lang="en-US" dirty="0" smtClean="0"/>
              <a:t>Redo, Undo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Undo, Redo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Undo, Undo</a:t>
            </a:r>
          </a:p>
          <a:p>
            <a:pPr marL="914400" lvl="1" indent="-514350">
              <a:buAutoNum type="alphaUcPeriod"/>
            </a:pPr>
            <a:r>
              <a:rPr lang="en-US" dirty="0" smtClean="0"/>
              <a:t>Redo, Redo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723" y="6236859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Answer: </a:t>
            </a:r>
            <a:r>
              <a:rPr lang="en-US" sz="2400" b="1" dirty="0" smtClean="0">
                <a:solidFill>
                  <a:srgbClr val="008000"/>
                </a:solidFill>
              </a:rPr>
              <a:t>A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32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(2010):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Answer true or false with respect to the </a:t>
            </a:r>
            <a:br>
              <a:rPr lang="en-US" dirty="0" smtClean="0"/>
            </a:br>
            <a:r>
              <a:rPr lang="en-US" dirty="0" smtClean="0"/>
              <a:t>System R paper: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A. True / False</a:t>
            </a:r>
            <a:r>
              <a:rPr lang="en-US" dirty="0" smtClean="0"/>
              <a:t> Before modifying a “shadowed” ﬁle, the </a:t>
            </a:r>
            <a:r>
              <a:rPr lang="en-US" i="1" dirty="0" smtClean="0"/>
              <a:t>entire</a:t>
            </a:r>
            <a:r>
              <a:rPr lang="en-US" dirty="0" smtClean="0"/>
              <a:t> ﬁle is copied, and only the “current” version is modiﬁed: the shadowed version is not changed.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Answer: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r>
              <a:rPr lang="en-US" b="1" dirty="0" smtClean="0"/>
              <a:t>. </a:t>
            </a:r>
          </a:p>
          <a:p>
            <a:pPr marL="0" indent="0">
              <a:buNone/>
            </a:pPr>
            <a:r>
              <a:rPr lang="en-US" i="1" dirty="0" smtClean="0"/>
              <a:t>Only the modiﬁed pages are copied.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630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(2010):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Answer true or false with respect to the </a:t>
            </a:r>
            <a:br>
              <a:rPr lang="en-US" dirty="0" smtClean="0"/>
            </a:br>
            <a:r>
              <a:rPr lang="en-US" dirty="0" smtClean="0"/>
              <a:t>System R paper: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B. True / False </a:t>
            </a:r>
            <a:r>
              <a:rPr lang="en-US" dirty="0" smtClean="0"/>
              <a:t>Before any modiﬁed pages can be written to disk, the COMMIT log record for the transaction </a:t>
            </a:r>
            <a:r>
              <a:rPr lang="en-US" i="1" dirty="0" smtClean="0"/>
              <a:t>must</a:t>
            </a:r>
            <a:r>
              <a:rPr lang="en-US" dirty="0" smtClean="0"/>
              <a:t> be forced to disk.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Answer: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r>
              <a:rPr lang="en-US" b="1" dirty="0" smtClean="0"/>
              <a:t>.  </a:t>
            </a:r>
            <a:r>
              <a:rPr lang="en-US" i="1" dirty="0" smtClean="0"/>
              <a:t>Dirty records can be written to disk, since the log contains sufﬁcient information to UNDO those operations.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382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(2010):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Answer true or false with respect to the </a:t>
            </a:r>
            <a:br>
              <a:rPr lang="en-US" dirty="0" smtClean="0"/>
            </a:br>
            <a:r>
              <a:rPr lang="en-US" dirty="0" smtClean="0"/>
              <a:t>System R paper: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C. True / False </a:t>
            </a:r>
            <a:r>
              <a:rPr lang="en-US" dirty="0" smtClean="0"/>
              <a:t>After a checkpoint is written to disk, System R </a:t>
            </a:r>
            <a:r>
              <a:rPr lang="en-US" i="1" dirty="0" smtClean="0"/>
              <a:t>discards</a:t>
            </a:r>
            <a:r>
              <a:rPr lang="en-US" dirty="0" smtClean="0"/>
              <a:t> all log records that precede the checkpoint record.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Answer: </a:t>
            </a:r>
            <a:r>
              <a:rPr lang="en-US" b="1" dirty="0" smtClean="0">
                <a:solidFill>
                  <a:srgbClr val="FF0000"/>
                </a:solidFill>
              </a:rPr>
              <a:t>False</a:t>
            </a:r>
            <a:r>
              <a:rPr lang="en-US" b="1" dirty="0" smtClean="0"/>
              <a:t>. </a:t>
            </a:r>
            <a:r>
              <a:rPr lang="en-US" i="1" dirty="0" smtClean="0"/>
              <a:t>The log must contain all records for any active transactions. If a transaction that was started before the checkpoint is still running, the log can only be truncated up to that point.</a:t>
            </a:r>
          </a:p>
        </p:txBody>
      </p:sp>
    </p:spTree>
    <p:extLst>
      <p:ext uri="{BB962C8B-B14F-4D97-AF65-F5344CB8AC3E}">
        <p14:creationId xmlns:p14="http://schemas.microsoft.com/office/powerpoint/2010/main" val="317224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Relational Database System</a:t>
            </a:r>
          </a:p>
          <a:p>
            <a:r>
              <a:rPr lang="en-US" dirty="0" smtClean="0"/>
              <a:t>Early Implementation of SQL</a:t>
            </a:r>
          </a:p>
          <a:p>
            <a:r>
              <a:rPr lang="en-US" dirty="0" smtClean="0"/>
              <a:t>Showed Benefit of Transaction Processing</a:t>
            </a:r>
          </a:p>
          <a:p>
            <a:r>
              <a:rPr lang="en-US" b="1" dirty="0" smtClean="0"/>
              <a:t>Goals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Recoverability</a:t>
            </a:r>
          </a:p>
          <a:p>
            <a:pPr lvl="1"/>
            <a:r>
              <a:rPr lang="en-US" dirty="0" smtClean="0"/>
              <a:t>Archiving</a:t>
            </a:r>
          </a:p>
          <a:p>
            <a:pPr lvl="1"/>
            <a:r>
              <a:rPr lang="en-US" dirty="0" smtClean="0"/>
              <a:t>Efficiency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0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(2010):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Answer true or false with respect to the System R paper: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D. True / False </a:t>
            </a:r>
            <a:r>
              <a:rPr lang="en-US" dirty="0" smtClean="0"/>
              <a:t>After saving a shadowed ﬁle (making the current version the new shadow version), the old shadow versions of the modiﬁed pages </a:t>
            </a:r>
            <a:r>
              <a:rPr lang="en-US" i="1" dirty="0" smtClean="0"/>
              <a:t>can be safely</a:t>
            </a:r>
            <a:r>
              <a:rPr lang="en-US" dirty="0" smtClean="0"/>
              <a:t> marked as free and reused.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Answer: </a:t>
            </a:r>
            <a:r>
              <a:rPr lang="en-US" b="1" dirty="0" smtClean="0">
                <a:solidFill>
                  <a:srgbClr val="008000"/>
                </a:solidFill>
              </a:rPr>
              <a:t>True</a:t>
            </a:r>
            <a:r>
              <a:rPr lang="en-US" b="1" dirty="0" smtClean="0"/>
              <a:t>. </a:t>
            </a:r>
            <a:r>
              <a:rPr lang="en-US" i="1" dirty="0" smtClean="0"/>
              <a:t>These pages are no longer referenced by the new shadow, and if the shadow ﬁle is saved correctly, they will never be used by recovery.</a:t>
            </a:r>
          </a:p>
        </p:txBody>
      </p:sp>
    </p:spTree>
    <p:extLst>
      <p:ext uri="{BB962C8B-B14F-4D97-AF65-F5344CB8AC3E}">
        <p14:creationId xmlns:p14="http://schemas.microsoft.com/office/powerpoint/2010/main" val="45248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of past quizzes…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55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Visit </a:t>
            </a:r>
            <a:r>
              <a:rPr lang="en-US" u="sng" dirty="0" smtClean="0">
                <a:solidFill>
                  <a:srgbClr val="3366FF"/>
                </a:solidFill>
              </a:rPr>
              <a:t>http://</a:t>
            </a:r>
            <a:r>
              <a:rPr lang="en-US" u="sng" dirty="0" err="1" smtClean="0">
                <a:solidFill>
                  <a:srgbClr val="3366FF"/>
                </a:solidFill>
              </a:rPr>
              <a:t>web.mit.edu</a:t>
            </a:r>
            <a:r>
              <a:rPr lang="en-US" u="sng" dirty="0" smtClean="0">
                <a:solidFill>
                  <a:srgbClr val="3366FF"/>
                </a:solidFill>
              </a:rPr>
              <a:t>/6.033/www/assignments/quiz-3.shtml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System R/Recovery: </a:t>
            </a:r>
            <a:r>
              <a:rPr lang="en-US" dirty="0" smtClean="0"/>
              <a:t>Quiz 2 (2012 – Q2, 2009 – Q12-14), Quiz 3 (2011 – Q1, 2010 – Q1, 2009 – Q4, 2007 – Q9-10, 2006 – Q22-24, </a:t>
            </a:r>
            <a:r>
              <a:rPr lang="en-US" dirty="0" smtClean="0"/>
              <a:t>2005 – Q2, 2004 – Q2, 2003 – Q1, Q3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Logging: </a:t>
            </a:r>
            <a:r>
              <a:rPr lang="en-US" dirty="0" smtClean="0"/>
              <a:t>Quiz 2 (2011 – Q10, 2010 – Q12-13, 2008 – Q9-11), Quiz 3 (2004 – Q7-15)</a:t>
            </a:r>
            <a:endParaRPr lang="en-US" b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/>
              <a:t>Isolation: </a:t>
            </a:r>
            <a:r>
              <a:rPr lang="en-US" dirty="0" smtClean="0"/>
              <a:t>Quiz 2 (2012 – Q9, 2010 – Q11), Quiz 3 (2008 – Q14-16, 2007 – Q11-14, 2006 – Q17-21, 2005 - Q13-14)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*There may be more that I have accidentally overlooked.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6345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E.g. “Transfer $10 from account A to B”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82317" y="4479632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3909" y="2492755"/>
            <a:ext cx="288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Transfer(A, B,$10)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141496"/>
            <a:ext cx="992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begin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82317" y="4725611"/>
            <a:ext cx="5801894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689559" y="4484979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61769" y="5139337"/>
            <a:ext cx="1302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commit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522188" y="5602943"/>
            <a:ext cx="343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(or abort or system abort)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545348" y="4479632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47215" y="4484979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614865" y="3903579"/>
            <a:ext cx="252604" cy="469539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3200400"/>
            <a:ext cx="125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A=A-10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181792" y="5602943"/>
            <a:ext cx="1296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B=B+10</a:t>
            </a:r>
            <a:endParaRPr lang="en-US" sz="28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4545264" y="5141496"/>
            <a:ext cx="304800" cy="521061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94155" y="3672746"/>
            <a:ext cx="3075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update acts set A=A-10</a:t>
            </a:r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17187" y="6126163"/>
            <a:ext cx="3123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F7F7F"/>
                </a:solidFill>
              </a:rPr>
              <a:t>update acts set B=B+10</a:t>
            </a:r>
            <a:endParaRPr lang="en-US" sz="24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78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0" grpId="0"/>
      <p:bldP spid="25" grpId="0"/>
      <p:bldP spid="26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Transactions need </a:t>
            </a:r>
            <a:r>
              <a:rPr lang="en-US" i="1" dirty="0" smtClean="0"/>
              <a:t>Isolation</a:t>
            </a:r>
            <a:endParaRPr lang="en-US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2592598" y="4498619"/>
            <a:ext cx="3084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Interest(A, B, 10%)</a:t>
            </a:r>
            <a:endParaRPr lang="en-US" sz="2800" b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75692" y="5091242"/>
            <a:ext cx="29090" cy="45000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4656" y="5696618"/>
            <a:ext cx="1726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begin</a:t>
            </a:r>
            <a:endParaRPr lang="en-US" sz="20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1175692" y="5321244"/>
            <a:ext cx="5780905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956597" y="5021839"/>
            <a:ext cx="29090" cy="45000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644080" y="5690936"/>
            <a:ext cx="2228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commit</a:t>
            </a:r>
            <a:endParaRPr lang="en-US" sz="20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2324555" y="5088679"/>
            <a:ext cx="29090" cy="45000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972870" y="5690936"/>
            <a:ext cx="12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A=A*1.1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654656" y="3504772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A=100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B=100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1175692" y="2055415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71068" y="1429674"/>
            <a:ext cx="288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Transfer(A, B,$10)</a:t>
            </a:r>
            <a:endParaRPr lang="en-US" sz="2800" b="1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1175692" y="2301394"/>
            <a:ext cx="5967663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143355" y="2055415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644080" y="2660780"/>
            <a:ext cx="98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commit</a:t>
            </a:r>
            <a:endParaRPr lang="en-US" sz="20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3400908" y="2055415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20424" y="2660780"/>
            <a:ext cx="1726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begin</a:t>
            </a:r>
            <a:endParaRPr lang="en-US" sz="20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4813968" y="2078297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520894" y="3504772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504D"/>
                </a:solidFill>
              </a:rPr>
              <a:t>A=100</a:t>
            </a:r>
          </a:p>
          <a:p>
            <a:r>
              <a:rPr lang="en-US" sz="2000" b="1" dirty="0" smtClean="0">
                <a:solidFill>
                  <a:srgbClr val="C0504D"/>
                </a:solidFill>
              </a:rPr>
              <a:t>B=121</a:t>
            </a:r>
            <a:endParaRPr lang="en-US" sz="2000" b="1" dirty="0">
              <a:solidFill>
                <a:srgbClr val="C0504D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5892800" y="5096241"/>
            <a:ext cx="29090" cy="45000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854702" y="2681989"/>
            <a:ext cx="12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A= A - 10</a:t>
            </a:r>
            <a:endParaRPr lang="en-US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4348400" y="2681989"/>
            <a:ext cx="12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B= B + 10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7363691" y="4219488"/>
            <a:ext cx="1780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bank just gave away $1!</a:t>
            </a:r>
            <a:endParaRPr lang="en-US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5455102" y="5690936"/>
            <a:ext cx="12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B=B*1.1</a:t>
            </a:r>
            <a:endParaRPr lang="en-US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2543650" y="3511602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A=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110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B=100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761355" y="3511174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A=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100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B=100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051932" y="3511602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A=</a:t>
            </a:r>
            <a:r>
              <a:rPr lang="en-US" sz="2000" b="1" dirty="0" smtClean="0"/>
              <a:t>100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B=</a:t>
            </a:r>
            <a:r>
              <a:rPr lang="en-US" sz="2000" b="1" dirty="0" smtClean="0">
                <a:solidFill>
                  <a:srgbClr val="77933C"/>
                </a:solidFill>
              </a:rPr>
              <a:t>110</a:t>
            </a:r>
            <a:endParaRPr lang="en-US" sz="2000" b="1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8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7" grpId="0"/>
      <p:bldP spid="59" grpId="0"/>
      <p:bldP spid="60" grpId="0"/>
      <p:bldP spid="68" grpId="0"/>
      <p:bldP spid="78" grpId="0"/>
      <p:bldP spid="83" grpId="0"/>
      <p:bldP spid="87" grpId="0"/>
      <p:bldP spid="88" grpId="0"/>
      <p:bldP spid="20" grpId="0"/>
      <p:bldP spid="95" grpId="0"/>
      <p:bldP spid="96" grpId="0"/>
      <p:bldP spid="97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Serializability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56691" y="1541890"/>
            <a:ext cx="4578099" cy="1629503"/>
            <a:chOff x="256691" y="1541890"/>
            <a:chExt cx="4578099" cy="162950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64753" y="2152408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308722" y="1541890"/>
              <a:ext cx="2764620" cy="489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Transfer(A, B,$10)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6691" y="2771283"/>
              <a:ext cx="7613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begin</a:t>
              </a:r>
              <a:endParaRPr lang="en-US" sz="2000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64753" y="2382410"/>
              <a:ext cx="3767720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419642" y="2152408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851879" y="2757483"/>
              <a:ext cx="9829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commit</a:t>
              </a:r>
              <a:endParaRPr lang="en-US" sz="20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844156" y="2157408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021311" y="2152408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308722" y="2769264"/>
              <a:ext cx="947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A=A-10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06959" y="2771283"/>
              <a:ext cx="9791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B=B+10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62836" y="3189329"/>
            <a:ext cx="984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A=100</a:t>
            </a:r>
          </a:p>
          <a:p>
            <a:r>
              <a:rPr lang="en-US" sz="2400" dirty="0" smtClean="0"/>
              <a:t>B=100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461763" y="3189329"/>
            <a:ext cx="973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A=</a:t>
            </a:r>
            <a:r>
              <a:rPr lang="en-US" sz="2400" b="1" dirty="0" smtClean="0"/>
              <a:t>90</a:t>
            </a:r>
          </a:p>
          <a:p>
            <a:r>
              <a:rPr lang="en-US" sz="2400" dirty="0" smtClean="0"/>
              <a:t>B=</a:t>
            </a:r>
            <a:r>
              <a:rPr lang="en-US" sz="2400" b="1" dirty="0" smtClean="0"/>
              <a:t>110</a:t>
            </a:r>
            <a:endParaRPr lang="en-US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601063" y="3189329"/>
            <a:ext cx="973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A=</a:t>
            </a:r>
            <a:r>
              <a:rPr lang="en-US" sz="2400" b="1" dirty="0" smtClean="0">
                <a:solidFill>
                  <a:schemeClr val="accent2"/>
                </a:solidFill>
              </a:rPr>
              <a:t>99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B=</a:t>
            </a:r>
            <a:r>
              <a:rPr lang="en-US" sz="2400" b="1" dirty="0" smtClean="0">
                <a:solidFill>
                  <a:schemeClr val="accent2"/>
                </a:solidFill>
              </a:rPr>
              <a:t>121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72709" y="4241234"/>
            <a:ext cx="4578099" cy="1629503"/>
            <a:chOff x="256691" y="4189698"/>
            <a:chExt cx="4578099" cy="1629503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664753" y="4800216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308722" y="4189698"/>
              <a:ext cx="2764620" cy="4892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Transfer(A, B,$10)</a:t>
              </a:r>
              <a:endParaRPr lang="en-US" sz="28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6691" y="5419091"/>
              <a:ext cx="7613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begin</a:t>
              </a:r>
              <a:endParaRPr lang="en-US" sz="2000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664753" y="5030218"/>
              <a:ext cx="3767720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419641" y="4800216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851879" y="5405291"/>
              <a:ext cx="98291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commit</a:t>
              </a:r>
              <a:endParaRPr lang="en-US" sz="2000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844156" y="4805216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021311" y="4800216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308722" y="5417072"/>
              <a:ext cx="947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A=A-10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606959" y="5419091"/>
              <a:ext cx="9791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B=B+10</a:t>
              </a:r>
              <a:endParaRPr lang="en-US" sz="2000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45666" y="5933778"/>
            <a:ext cx="816658" cy="661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A=100</a:t>
            </a:r>
          </a:p>
          <a:p>
            <a:r>
              <a:rPr lang="en-US" sz="2000" dirty="0" smtClean="0"/>
              <a:t>B=100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3582695" y="5933778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A=</a:t>
            </a:r>
            <a:r>
              <a:rPr lang="en-US" sz="2000" b="1" dirty="0" smtClean="0"/>
              <a:t>110</a:t>
            </a:r>
          </a:p>
          <a:p>
            <a:r>
              <a:rPr lang="en-US" sz="2000" dirty="0" smtClean="0"/>
              <a:t>B=</a:t>
            </a:r>
            <a:r>
              <a:rPr lang="en-US" sz="2000" b="1" dirty="0" smtClean="0"/>
              <a:t>110</a:t>
            </a:r>
            <a:endParaRPr lang="en-US" sz="2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018928" y="5933778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504D"/>
                </a:solidFill>
              </a:rPr>
              <a:t>A=</a:t>
            </a:r>
            <a:r>
              <a:rPr lang="en-US" sz="2000" b="1" dirty="0" smtClean="0">
                <a:solidFill>
                  <a:srgbClr val="C0504D"/>
                </a:solidFill>
              </a:rPr>
              <a:t>100</a:t>
            </a:r>
          </a:p>
          <a:p>
            <a:r>
              <a:rPr lang="en-US" sz="2000" dirty="0" smtClean="0">
                <a:solidFill>
                  <a:srgbClr val="C0504D"/>
                </a:solidFill>
              </a:rPr>
              <a:t>B=</a:t>
            </a:r>
            <a:r>
              <a:rPr lang="en-US" sz="2000" b="1" dirty="0" smtClean="0">
                <a:solidFill>
                  <a:srgbClr val="C0504D"/>
                </a:solidFill>
              </a:rPr>
              <a:t>120</a:t>
            </a:r>
            <a:endParaRPr lang="en-US" sz="2000" b="1" dirty="0">
              <a:solidFill>
                <a:srgbClr val="C0504D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275824" y="1541890"/>
            <a:ext cx="3969776" cy="1598110"/>
            <a:chOff x="5275824" y="1541890"/>
            <a:chExt cx="3969776" cy="1598110"/>
          </a:xfrm>
        </p:grpSpPr>
        <p:sp>
          <p:nvSpPr>
            <p:cNvPr id="24" name="TextBox 23"/>
            <p:cNvSpPr txBox="1"/>
            <p:nvPr/>
          </p:nvSpPr>
          <p:spPr>
            <a:xfrm>
              <a:off x="5609537" y="1541890"/>
              <a:ext cx="30514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Interest(A,  B, 10%)</a:t>
              </a:r>
              <a:endParaRPr lang="en-US" sz="2800" b="1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5769861" y="2121016"/>
              <a:ext cx="15536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275824" y="2739890"/>
              <a:ext cx="921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begin</a:t>
              </a:r>
              <a:endParaRPr lang="en-US" sz="20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5769861" y="2351018"/>
              <a:ext cx="2626124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395986" y="2126015"/>
              <a:ext cx="15536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055600" y="2724962"/>
              <a:ext cx="119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commit</a:t>
              </a:r>
              <a:endParaRPr lang="en-US" sz="20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654266" y="2126015"/>
              <a:ext cx="15536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015020" y="2737872"/>
              <a:ext cx="12853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A=A*1.1</a:t>
              </a:r>
              <a:endParaRPr lang="en-US" sz="2000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7603599" y="2126015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075595" y="2737872"/>
              <a:ext cx="1056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  <a:r>
                <a:rPr lang="en-US" sz="2000" dirty="0" smtClean="0"/>
                <a:t>=B*1.1</a:t>
              </a:r>
              <a:endParaRPr lang="en-US" sz="20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5666" y="4296927"/>
            <a:ext cx="3969776" cy="1598110"/>
            <a:chOff x="5275824" y="1541890"/>
            <a:chExt cx="3969776" cy="1598110"/>
          </a:xfrm>
        </p:grpSpPr>
        <p:sp>
          <p:nvSpPr>
            <p:cNvPr id="68" name="TextBox 67"/>
            <p:cNvSpPr txBox="1"/>
            <p:nvPr/>
          </p:nvSpPr>
          <p:spPr>
            <a:xfrm>
              <a:off x="5609537" y="1541890"/>
              <a:ext cx="30514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Interest(A,  B, 10%)</a:t>
              </a:r>
              <a:endParaRPr lang="en-US" sz="2800" b="1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5769861" y="2121016"/>
              <a:ext cx="15536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5275824" y="2739890"/>
              <a:ext cx="921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begin</a:t>
              </a:r>
              <a:endParaRPr lang="en-US" sz="2000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5769861" y="2351018"/>
              <a:ext cx="2626124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395986" y="2126015"/>
              <a:ext cx="15536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8055600" y="2724962"/>
              <a:ext cx="1190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commit</a:t>
              </a:r>
              <a:endParaRPr lang="en-US" sz="2000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654266" y="2126015"/>
              <a:ext cx="15536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6015020" y="2737872"/>
              <a:ext cx="12853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A=A*1.1</a:t>
              </a:r>
              <a:endParaRPr lang="en-US" sz="2000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7603599" y="2126015"/>
              <a:ext cx="12832" cy="450005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7075595" y="2737872"/>
              <a:ext cx="1056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  <a:r>
                <a:rPr lang="en-US" sz="2000" dirty="0" smtClean="0"/>
                <a:t>=B*1.1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105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9" grpId="0"/>
      <p:bldP spid="40" grpId="0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2-Phase Locking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72636" y="5070850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A=100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B=100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261076" y="3940859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128221" y="5699780"/>
            <a:ext cx="288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Transfer(A, B,$10)</a:t>
            </a:r>
            <a:endParaRPr lang="en-US" sz="2800" b="1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1261076" y="4186838"/>
            <a:ext cx="5967663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228739" y="3940859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29464" y="4546224"/>
            <a:ext cx="1302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commit</a:t>
            </a:r>
            <a:endParaRPr lang="en-US" sz="28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3056208" y="3940859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05808" y="4546224"/>
            <a:ext cx="1726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begin</a:t>
            </a:r>
            <a:endParaRPr lang="en-US" sz="20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066402" y="3989141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606278" y="5179220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504D"/>
                </a:solidFill>
              </a:rPr>
              <a:t>A=90</a:t>
            </a:r>
          </a:p>
          <a:p>
            <a:r>
              <a:rPr lang="en-US" sz="2000" b="1" dirty="0" smtClean="0">
                <a:solidFill>
                  <a:srgbClr val="C0504D"/>
                </a:solidFill>
              </a:rPr>
              <a:t>B=100</a:t>
            </a:r>
            <a:endParaRPr lang="en-US" sz="2000" b="1" dirty="0">
              <a:solidFill>
                <a:srgbClr val="C0504D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457848" y="4546870"/>
            <a:ext cx="12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A= A - 10</a:t>
            </a:r>
            <a:endParaRPr lang="en-US" sz="2000" dirty="0"/>
          </a:p>
        </p:txBody>
      </p:sp>
      <p:sp>
        <p:nvSpPr>
          <p:cNvPr id="80" name="TextBox 79"/>
          <p:cNvSpPr txBox="1"/>
          <p:nvPr/>
        </p:nvSpPr>
        <p:spPr>
          <a:xfrm>
            <a:off x="4568304" y="4572270"/>
            <a:ext cx="120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B= B + 10</a:t>
            </a:r>
            <a:endParaRPr lang="en-US" sz="2000" dirty="0"/>
          </a:p>
        </p:txBody>
      </p:sp>
      <p:sp>
        <p:nvSpPr>
          <p:cNvPr id="85" name="Content Placeholder 2"/>
          <p:cNvSpPr>
            <a:spLocks noGrp="1"/>
          </p:cNvSpPr>
          <p:nvPr>
            <p:ph idx="1"/>
          </p:nvPr>
        </p:nvSpPr>
        <p:spPr>
          <a:xfrm>
            <a:off x="324589" y="1577229"/>
            <a:ext cx="8526379" cy="464577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2PL: </a:t>
            </a:r>
            <a:r>
              <a:rPr lang="en-US" i="1" dirty="0" smtClean="0"/>
              <a:t>Acquire ALL your locks, before releasing them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888426" y="2348592"/>
            <a:ext cx="1348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Lock Point</a:t>
            </a:r>
            <a:endParaRPr lang="en-US" sz="2000" dirty="0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5541616" y="2703530"/>
            <a:ext cx="0" cy="426409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243262" y="3068601"/>
            <a:ext cx="4319338" cy="701294"/>
            <a:chOff x="1243263" y="3068601"/>
            <a:chExt cx="2727158" cy="701294"/>
          </a:xfrm>
        </p:grpSpPr>
        <p:sp>
          <p:nvSpPr>
            <p:cNvPr id="19" name="Freeform 18"/>
            <p:cNvSpPr/>
            <p:nvPr/>
          </p:nvSpPr>
          <p:spPr>
            <a:xfrm>
              <a:off x="1243263" y="3128211"/>
              <a:ext cx="2727158" cy="641684"/>
            </a:xfrm>
            <a:custGeom>
              <a:avLst/>
              <a:gdLst>
                <a:gd name="connsiteX0" fmla="*/ 0 w 2727158"/>
                <a:gd name="connsiteY0" fmla="*/ 641684 h 641684"/>
                <a:gd name="connsiteX1" fmla="*/ 1136316 w 2727158"/>
                <a:gd name="connsiteY1" fmla="*/ 641684 h 641684"/>
                <a:gd name="connsiteX2" fmla="*/ 1122948 w 2727158"/>
                <a:gd name="connsiteY2" fmla="*/ 347578 h 641684"/>
                <a:gd name="connsiteX3" fmla="*/ 2392948 w 2727158"/>
                <a:gd name="connsiteY3" fmla="*/ 347578 h 641684"/>
                <a:gd name="connsiteX4" fmla="*/ 2379579 w 2727158"/>
                <a:gd name="connsiteY4" fmla="*/ 0 h 641684"/>
                <a:gd name="connsiteX5" fmla="*/ 2727158 w 2727158"/>
                <a:gd name="connsiteY5" fmla="*/ 0 h 641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7158" h="641684">
                  <a:moveTo>
                    <a:pt x="0" y="641684"/>
                  </a:moveTo>
                  <a:lnTo>
                    <a:pt x="1136316" y="641684"/>
                  </a:lnTo>
                  <a:lnTo>
                    <a:pt x="1122948" y="347578"/>
                  </a:lnTo>
                  <a:lnTo>
                    <a:pt x="2392948" y="347578"/>
                  </a:lnTo>
                  <a:lnTo>
                    <a:pt x="2379579" y="0"/>
                  </a:lnTo>
                  <a:lnTo>
                    <a:pt x="2727158" y="0"/>
                  </a:lnTo>
                </a:path>
              </a:pathLst>
            </a:custGeom>
            <a:ln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469678" y="3356415"/>
              <a:ext cx="9562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Lock(A)</a:t>
              </a:r>
              <a:endParaRPr lang="en-US" sz="2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730546" y="3068601"/>
              <a:ext cx="9562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Lock(B)</a:t>
              </a:r>
              <a:endParaRPr lang="en-US" sz="2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2600" y="3020946"/>
            <a:ext cx="2347468" cy="716617"/>
            <a:chOff x="5562600" y="3020946"/>
            <a:chExt cx="2347468" cy="716617"/>
          </a:xfrm>
        </p:grpSpPr>
        <p:sp>
          <p:nvSpPr>
            <p:cNvPr id="20" name="Freeform 19"/>
            <p:cNvSpPr/>
            <p:nvPr/>
          </p:nvSpPr>
          <p:spPr>
            <a:xfrm>
              <a:off x="5562600" y="3126139"/>
              <a:ext cx="1549400" cy="603650"/>
            </a:xfrm>
            <a:custGeom>
              <a:avLst/>
              <a:gdLst>
                <a:gd name="connsiteX0" fmla="*/ 0 w 3141579"/>
                <a:gd name="connsiteY0" fmla="*/ 0 h 601578"/>
                <a:gd name="connsiteX1" fmla="*/ 2312737 w 3141579"/>
                <a:gd name="connsiteY1" fmla="*/ 26736 h 601578"/>
                <a:gd name="connsiteX2" fmla="*/ 2312737 w 3141579"/>
                <a:gd name="connsiteY2" fmla="*/ 334210 h 601578"/>
                <a:gd name="connsiteX3" fmla="*/ 2633579 w 3141579"/>
                <a:gd name="connsiteY3" fmla="*/ 320842 h 601578"/>
                <a:gd name="connsiteX4" fmla="*/ 2620211 w 3141579"/>
                <a:gd name="connsiteY4" fmla="*/ 601578 h 601578"/>
                <a:gd name="connsiteX5" fmla="*/ 3141579 w 3141579"/>
                <a:gd name="connsiteY5" fmla="*/ 601578 h 601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41579" h="601578">
                  <a:moveTo>
                    <a:pt x="0" y="0"/>
                  </a:moveTo>
                  <a:lnTo>
                    <a:pt x="2312737" y="26736"/>
                  </a:lnTo>
                  <a:lnTo>
                    <a:pt x="2312737" y="334210"/>
                  </a:lnTo>
                  <a:lnTo>
                    <a:pt x="2633579" y="320842"/>
                  </a:lnTo>
                  <a:lnTo>
                    <a:pt x="2620211" y="601578"/>
                  </a:lnTo>
                  <a:lnTo>
                    <a:pt x="3141579" y="601578"/>
                  </a:lnTo>
                </a:path>
              </a:pathLst>
            </a:cu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729464" y="3020946"/>
              <a:ext cx="9562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Rel</a:t>
              </a:r>
              <a:r>
                <a:rPr lang="en-US" sz="2000" dirty="0" smtClean="0"/>
                <a:t>(B)</a:t>
              </a:r>
              <a:endParaRPr lang="en-US" sz="2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953809" y="3337453"/>
              <a:ext cx="9562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Rel</a:t>
              </a:r>
              <a:r>
                <a:rPr lang="en-US" sz="2000" dirty="0" smtClean="0"/>
                <a:t>(A)</a:t>
              </a:r>
              <a:endParaRPr lang="en-US" sz="2000" dirty="0"/>
            </a:p>
          </p:txBody>
        </p:sp>
      </p:grpSp>
      <p:sp>
        <p:nvSpPr>
          <p:cNvPr id="27" name="TextBox 26"/>
          <p:cNvSpPr txBox="1"/>
          <p:nvPr/>
        </p:nvSpPr>
        <p:spPr>
          <a:xfrm rot="20670710">
            <a:off x="1432472" y="2758384"/>
            <a:ext cx="16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Growing Phase</a:t>
            </a:r>
            <a:endParaRPr lang="en-US" b="1" dirty="0"/>
          </a:p>
        </p:txBody>
      </p:sp>
      <p:sp>
        <p:nvSpPr>
          <p:cNvPr id="92" name="TextBox 91"/>
          <p:cNvSpPr txBox="1"/>
          <p:nvPr/>
        </p:nvSpPr>
        <p:spPr>
          <a:xfrm rot="3302396">
            <a:off x="7033715" y="3054524"/>
            <a:ext cx="170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Shrinking Phase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7262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68" grpId="0"/>
      <p:bldP spid="73" grpId="0"/>
      <p:bldP spid="78" grpId="0"/>
      <p:bldP spid="79" grpId="0"/>
      <p:bldP spid="80" grpId="0"/>
      <p:bldP spid="85" grpId="0" build="p"/>
      <p:bldP spid="86" grpId="0"/>
      <p:bldP spid="27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783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Transactions must be robust </a:t>
            </a:r>
            <a:r>
              <a:rPr lang="en-US" smtClean="0"/>
              <a:t>to system crashes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Either </a:t>
            </a:r>
            <a:r>
              <a:rPr lang="en-US" i="1" dirty="0" smtClean="0"/>
              <a:t>commit</a:t>
            </a:r>
            <a:r>
              <a:rPr lang="en-US" dirty="0" smtClean="0"/>
              <a:t> or </a:t>
            </a:r>
            <a:r>
              <a:rPr lang="en-US" i="1" dirty="0" smtClean="0"/>
              <a:t>abort</a:t>
            </a:r>
            <a:endParaRPr lang="en-US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63687" y="3942095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0222" y="3153090"/>
            <a:ext cx="2880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Transfer(A, B,$10)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38570" y="4603959"/>
            <a:ext cx="992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begin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63687" y="4188074"/>
            <a:ext cx="5801894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170929" y="3947442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43139" y="4601800"/>
            <a:ext cx="1302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commit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026718" y="3942095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28585" y="3947442"/>
            <a:ext cx="13368" cy="48126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638808" y="4649412"/>
            <a:ext cx="125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A=A-10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4585583" y="4605534"/>
            <a:ext cx="1296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B=B+10</a:t>
            </a:r>
            <a:endParaRPr lang="en-US" sz="2800" dirty="0"/>
          </a:p>
        </p:txBody>
      </p:sp>
      <p:sp>
        <p:nvSpPr>
          <p:cNvPr id="4" name="Freeform 3"/>
          <p:cNvSpPr/>
          <p:nvPr/>
        </p:nvSpPr>
        <p:spPr>
          <a:xfrm>
            <a:off x="4074859" y="3743150"/>
            <a:ext cx="310108" cy="1270000"/>
          </a:xfrm>
          <a:custGeom>
            <a:avLst/>
            <a:gdLst>
              <a:gd name="connsiteX0" fmla="*/ 189667 w 310108"/>
              <a:gd name="connsiteY0" fmla="*/ 0 h 1270000"/>
              <a:gd name="connsiteX1" fmla="*/ 2509 w 310108"/>
              <a:gd name="connsiteY1" fmla="*/ 254000 h 1270000"/>
              <a:gd name="connsiteX2" fmla="*/ 309983 w 310108"/>
              <a:gd name="connsiteY2" fmla="*/ 521368 h 1270000"/>
              <a:gd name="connsiteX3" fmla="*/ 42615 w 310108"/>
              <a:gd name="connsiteY3" fmla="*/ 802105 h 1270000"/>
              <a:gd name="connsiteX4" fmla="*/ 243141 w 310108"/>
              <a:gd name="connsiteY4" fmla="*/ 1016000 h 1270000"/>
              <a:gd name="connsiteX5" fmla="*/ 82720 w 310108"/>
              <a:gd name="connsiteY5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108" h="1270000">
                <a:moveTo>
                  <a:pt x="189667" y="0"/>
                </a:moveTo>
                <a:cubicBezTo>
                  <a:pt x="86061" y="83552"/>
                  <a:pt x="-17544" y="167105"/>
                  <a:pt x="2509" y="254000"/>
                </a:cubicBezTo>
                <a:cubicBezTo>
                  <a:pt x="22562" y="340895"/>
                  <a:pt x="303299" y="430017"/>
                  <a:pt x="309983" y="521368"/>
                </a:cubicBezTo>
                <a:cubicBezTo>
                  <a:pt x="316667" y="612719"/>
                  <a:pt x="53755" y="719666"/>
                  <a:pt x="42615" y="802105"/>
                </a:cubicBezTo>
                <a:cubicBezTo>
                  <a:pt x="31475" y="884544"/>
                  <a:pt x="236457" y="938018"/>
                  <a:pt x="243141" y="1016000"/>
                </a:cubicBezTo>
                <a:cubicBezTo>
                  <a:pt x="249825" y="1093982"/>
                  <a:pt x="82720" y="1270000"/>
                  <a:pt x="82720" y="1270000"/>
                </a:cubicBezTo>
              </a:path>
            </a:pathLst>
          </a:cu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9343" y="5172632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A=100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B=100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91750" y="5216497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A=90</a:t>
            </a:r>
          </a:p>
          <a:p>
            <a:r>
              <a:rPr lang="en-US" sz="2000" b="1" dirty="0" smtClean="0">
                <a:solidFill>
                  <a:schemeClr val="accent2"/>
                </a:solidFill>
              </a:rPr>
              <a:t>B=100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94812" y="5942666"/>
            <a:ext cx="1780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The bank just lost $10!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6904992" y="5172632"/>
            <a:ext cx="870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A=90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B=110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 rot="15523243">
            <a:off x="4893237" y="2835412"/>
            <a:ext cx="3172959" cy="3909002"/>
          </a:xfrm>
          <a:prstGeom prst="parallelogram">
            <a:avLst>
              <a:gd name="adj" fmla="val 22876"/>
            </a:avLst>
          </a:prstGeom>
          <a:solidFill>
            <a:schemeClr val="bg1">
              <a:alpha val="7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7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7" grpId="0"/>
      <p:bldP spid="25" grpId="0"/>
      <p:bldP spid="26" grpId="0"/>
      <p:bldP spid="4" grpId="0" animBg="1"/>
      <p:bldP spid="24" grpId="0"/>
      <p:bldP spid="28" grpId="0"/>
      <p:bldP spid="31" grpId="0"/>
      <p:bldP spid="32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Shadow Files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89263" y="2272631"/>
            <a:ext cx="1751263" cy="4224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2279" y="1657684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Directory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0510" y="2826084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576809" y="4410323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493931" y="3164296"/>
            <a:ext cx="821437" cy="0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315367" y="2633570"/>
            <a:ext cx="1430421" cy="10614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1, 2, 3, </a:t>
            </a:r>
          </a:p>
          <a:p>
            <a:pPr algn="ctr"/>
            <a:r>
              <a:rPr lang="en-US" sz="2400" dirty="0" smtClean="0"/>
              <a:t>4, 5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807643" y="2203897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4" name="Rectangle 33"/>
          <p:cNvSpPr/>
          <p:nvPr/>
        </p:nvSpPr>
        <p:spPr>
          <a:xfrm>
            <a:off x="7204301" y="2313210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5" name="Rectangle 34"/>
          <p:cNvSpPr/>
          <p:nvPr/>
        </p:nvSpPr>
        <p:spPr>
          <a:xfrm>
            <a:off x="6618193" y="2436592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18541" y="2579457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5395495" y="2742883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5869534" y="1742232"/>
            <a:ext cx="1414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A’s blocks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56103" y="3438805"/>
            <a:ext cx="162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non-shadowed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142279" y="4865143"/>
            <a:ext cx="15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shadowed file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3209828" y="2251926"/>
            <a:ext cx="153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A’s Page Table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H="1" flipV="1">
            <a:off x="2329808" y="5479638"/>
            <a:ext cx="774481" cy="522783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828" y="5764280"/>
            <a:ext cx="1430421" cy="858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6, 7, 8, </a:t>
            </a:r>
          </a:p>
          <a:p>
            <a:pPr algn="ctr"/>
            <a:r>
              <a:rPr lang="en-US" sz="2400" dirty="0" smtClean="0"/>
              <a:t>9, 10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28840" y="4163725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7098762" y="4273038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6512654" y="4396420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763995" y="3702060"/>
            <a:ext cx="1403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’s blocks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167789" y="5380552"/>
            <a:ext cx="1535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B’s Page Table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403685" y="5298886"/>
            <a:ext cx="88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439941" y="5764281"/>
            <a:ext cx="9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shadow</a:t>
            </a:r>
            <a:endParaRPr lang="en-US" b="1" dirty="0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2354753" y="6002421"/>
            <a:ext cx="749536" cy="131192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512654" y="4396955"/>
            <a:ext cx="879157" cy="8593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48" name="Rectangle 47"/>
          <p:cNvSpPr/>
          <p:nvPr/>
        </p:nvSpPr>
        <p:spPr>
          <a:xfrm>
            <a:off x="5913002" y="4539285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5289956" y="4702711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65" name="Rectangle 64"/>
          <p:cNvSpPr/>
          <p:nvPr/>
        </p:nvSpPr>
        <p:spPr>
          <a:xfrm>
            <a:off x="3209828" y="5764281"/>
            <a:ext cx="1430421" cy="858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6, 7, </a:t>
            </a:r>
            <a:r>
              <a:rPr lang="en-US" sz="2400" dirty="0" smtClean="0">
                <a:solidFill>
                  <a:srgbClr val="77933C"/>
                </a:solidFill>
              </a:rPr>
              <a:t>8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smtClean="0"/>
              <a:t>9, 10</a:t>
            </a:r>
          </a:p>
        </p:txBody>
      </p:sp>
    </p:spTree>
    <p:extLst>
      <p:ext uri="{BB962C8B-B14F-4D97-AF65-F5344CB8AC3E}">
        <p14:creationId xmlns:p14="http://schemas.microsoft.com/office/powerpoint/2010/main" val="17576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3" grpId="0"/>
      <p:bldP spid="27" grpId="0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20" grpId="0"/>
      <p:bldP spid="39" grpId="0"/>
      <p:bldP spid="41" grpId="0"/>
      <p:bldP spid="43" grpId="0" animBg="1"/>
      <p:bldP spid="45" grpId="0" animBg="1"/>
      <p:bldP spid="46" grpId="0" animBg="1"/>
      <p:bldP spid="47" grpId="0" animBg="1"/>
      <p:bldP spid="50" grpId="0"/>
      <p:bldP spid="51" grpId="0"/>
      <p:bldP spid="52" grpId="0"/>
      <p:bldP spid="53" grpId="0"/>
      <p:bldP spid="64" grpId="0" animBg="1"/>
      <p:bldP spid="48" grpId="0" animBg="1"/>
      <p:bldP spid="49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618193" y="5475841"/>
            <a:ext cx="879157" cy="8593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Shadow Files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89263" y="2272631"/>
            <a:ext cx="1751263" cy="4224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2279" y="1657684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Directory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590510" y="2826084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576809" y="4410323"/>
            <a:ext cx="4221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56103" y="3438805"/>
            <a:ext cx="162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non-shadowed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142279" y="4865143"/>
            <a:ext cx="15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shadowed file</a:t>
            </a:r>
            <a:endParaRPr lang="en-US" i="1" dirty="0"/>
          </a:p>
        </p:txBody>
      </p:sp>
      <p:cxnSp>
        <p:nvCxnSpPr>
          <p:cNvPr id="42" name="Straight Connector 41"/>
          <p:cNvCxnSpPr>
            <a:stCxn id="43" idx="1"/>
          </p:cNvCxnSpPr>
          <p:nvPr/>
        </p:nvCxnSpPr>
        <p:spPr>
          <a:xfrm flipH="1">
            <a:off x="2329808" y="5132941"/>
            <a:ext cx="880020" cy="346697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828" y="4703822"/>
            <a:ext cx="1430421" cy="858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6, 7, </a:t>
            </a:r>
            <a:r>
              <a:rPr lang="en-US" sz="2400" dirty="0" smtClean="0">
                <a:solidFill>
                  <a:schemeClr val="accent2"/>
                </a:solidFill>
              </a:rPr>
              <a:t>8’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smtClean="0"/>
              <a:t>9, 10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28840" y="4163725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7098762" y="4273038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47" name="Rectangle 46"/>
          <p:cNvSpPr/>
          <p:nvPr/>
        </p:nvSpPr>
        <p:spPr>
          <a:xfrm>
            <a:off x="6512654" y="4396420"/>
            <a:ext cx="879157" cy="8593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763995" y="3702060"/>
            <a:ext cx="1403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’s blocks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1403685" y="5298886"/>
            <a:ext cx="88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439941" y="5764281"/>
            <a:ext cx="93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shadow</a:t>
            </a:r>
            <a:endParaRPr lang="en-US" b="1" dirty="0"/>
          </a:p>
        </p:txBody>
      </p:sp>
      <p:cxnSp>
        <p:nvCxnSpPr>
          <p:cNvPr id="54" name="Straight Connector 53"/>
          <p:cNvCxnSpPr/>
          <p:nvPr/>
        </p:nvCxnSpPr>
        <p:spPr>
          <a:xfrm flipH="1" flipV="1">
            <a:off x="2354752" y="6002421"/>
            <a:ext cx="796492" cy="131192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6618193" y="5479638"/>
            <a:ext cx="879157" cy="8593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8’</a:t>
            </a:r>
            <a:endParaRPr lang="en-US" sz="2400" dirty="0"/>
          </a:p>
        </p:txBody>
      </p:sp>
      <p:sp>
        <p:nvSpPr>
          <p:cNvPr id="48" name="Rectangle 47"/>
          <p:cNvSpPr/>
          <p:nvPr/>
        </p:nvSpPr>
        <p:spPr>
          <a:xfrm>
            <a:off x="5913002" y="4539285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5289956" y="4702711"/>
            <a:ext cx="879157" cy="85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3209828" y="5764281"/>
            <a:ext cx="1430421" cy="858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6, 7, </a:t>
            </a:r>
            <a:r>
              <a:rPr lang="en-US" sz="2400" dirty="0" smtClean="0">
                <a:solidFill>
                  <a:srgbClr val="77933C"/>
                </a:solidFill>
              </a:rPr>
              <a:t>8</a:t>
            </a:r>
            <a:r>
              <a:rPr lang="en-US" sz="2400" dirty="0" smtClean="0"/>
              <a:t>, </a:t>
            </a:r>
          </a:p>
          <a:p>
            <a:pPr algn="ctr"/>
            <a:r>
              <a:rPr lang="en-US" sz="2400" dirty="0" smtClean="0"/>
              <a:t>9, 10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77920" y="5486400"/>
            <a:ext cx="996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</a:t>
            </a:r>
          </a:p>
          <a:p>
            <a:r>
              <a:rPr lang="en-US" dirty="0" smtClean="0"/>
              <a:t>change</a:t>
            </a:r>
          </a:p>
          <a:p>
            <a:r>
              <a:rPr lang="en-US" dirty="0" smtClean="0"/>
              <a:t>here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7535064" y="5815750"/>
            <a:ext cx="442856" cy="131192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2329808" y="5479638"/>
            <a:ext cx="774481" cy="522783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40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6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1101</Words>
  <Application>Microsoft Macintosh PowerPoint</Application>
  <PresentationFormat>On-screen Show (4:3)</PresentationFormat>
  <Paragraphs>293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System R – Logging &amp; Isolation</vt:lpstr>
      <vt:lpstr>System R</vt:lpstr>
      <vt:lpstr>Transactions</vt:lpstr>
      <vt:lpstr>Multiple Transactions need Isolation</vt:lpstr>
      <vt:lpstr>Serializability</vt:lpstr>
      <vt:lpstr>Solution: 2-Phase Locking</vt:lpstr>
      <vt:lpstr>Recoverability</vt:lpstr>
      <vt:lpstr>Solution 1: Shadow Files</vt:lpstr>
      <vt:lpstr>Solution 1: Shadow Files</vt:lpstr>
      <vt:lpstr>FILE_SAVE(B)</vt:lpstr>
      <vt:lpstr>FILE_RESTORE(B)</vt:lpstr>
      <vt:lpstr>Solution 2: Logging</vt:lpstr>
      <vt:lpstr>Solution 2: Logging</vt:lpstr>
      <vt:lpstr>Solution 2: Logging</vt:lpstr>
      <vt:lpstr>Solution 2: Logging</vt:lpstr>
      <vt:lpstr>Quiz 2 (2012): Question 2</vt:lpstr>
      <vt:lpstr>Quiz 3 (2010): Question 1</vt:lpstr>
      <vt:lpstr>Quiz 3 (2010): Question 1</vt:lpstr>
      <vt:lpstr>Quiz 3 (2010): Question 1</vt:lpstr>
      <vt:lpstr>Quiz 3 (2010): Question 1</vt:lpstr>
      <vt:lpstr>For more of past quizzes…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R – Logging &amp; Isolation</dc:title>
  <dc:creator>Swarun Kumar</dc:creator>
  <cp:lastModifiedBy>Swarun Kumar</cp:lastModifiedBy>
  <cp:revision>234</cp:revision>
  <dcterms:created xsi:type="dcterms:W3CDTF">2013-05-19T21:27:36Z</dcterms:created>
  <dcterms:modified xsi:type="dcterms:W3CDTF">2013-05-21T19:39:40Z</dcterms:modified>
</cp:coreProperties>
</file>