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ppt/tags/tag3.xml" ContentType="application/vnd.openxmlformats-officedocument.presentationml.tags+xml"/>
  <Override PartName="/ppt/notesSlides/notesSlide11.xml" ContentType="application/vnd.openxmlformats-officedocument.presentationml.notesSlide+xml"/>
  <Override PartName="/ppt/tags/tag4.xml" ContentType="application/vnd.openxmlformats-officedocument.presentationml.tags+xml"/>
  <Override PartName="/ppt/notesSlides/notesSlide12.xml" ContentType="application/vnd.openxmlformats-officedocument.presentationml.notesSlide+xml"/>
  <Override PartName="/ppt/tags/tag5.xml" ContentType="application/vnd.openxmlformats-officedocument.presentationml.tags+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777" autoAdjust="0"/>
  </p:normalViewPr>
  <p:slideViewPr>
    <p:cSldViewPr snapToGrid="0" snapToObjects="1">
      <p:cViewPr varScale="1">
        <p:scale>
          <a:sx n="74" d="100"/>
          <a:sy n="74" d="100"/>
        </p:scale>
        <p:origin x="-22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A482CD-3C85-124D-8BD5-DD00287ABE41}" type="datetimeFigureOut">
              <a:rPr lang="en-US" smtClean="0"/>
              <a:t>4/2/13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A98A5E-89B4-CE49-BBEE-1AA0C1DFA082}" type="slidenum">
              <a:rPr lang="en-US" smtClean="0"/>
              <a:t>‹#›</a:t>
            </a:fld>
            <a:endParaRPr lang="en-US"/>
          </a:p>
        </p:txBody>
      </p:sp>
    </p:spTree>
    <p:extLst>
      <p:ext uri="{BB962C8B-B14F-4D97-AF65-F5344CB8AC3E}">
        <p14:creationId xmlns:p14="http://schemas.microsoft.com/office/powerpoint/2010/main" val="28862602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 everyone, I’m Swarun.</a:t>
            </a:r>
            <a:r>
              <a:rPr lang="en-US" baseline="0" dirty="0" smtClean="0"/>
              <a:t> </a:t>
            </a:r>
            <a:r>
              <a:rPr lang="en-US" dirty="0" smtClean="0"/>
              <a:t>I’m going to review the last topic for the day – Congestion Control in the context of TCP and Data</a:t>
            </a:r>
            <a:r>
              <a:rPr lang="en-US" baseline="0" dirty="0" smtClean="0"/>
              <a:t> Center TCP. </a:t>
            </a:r>
            <a:endParaRPr lang="en-US" dirty="0"/>
          </a:p>
        </p:txBody>
      </p:sp>
      <p:sp>
        <p:nvSpPr>
          <p:cNvPr id="4" name="Slide Number Placeholder 3"/>
          <p:cNvSpPr>
            <a:spLocks noGrp="1"/>
          </p:cNvSpPr>
          <p:nvPr>
            <p:ph type="sldNum" sz="quarter" idx="10"/>
          </p:nvPr>
        </p:nvSpPr>
        <p:spPr/>
        <p:txBody>
          <a:bodyPr/>
          <a:lstStyle/>
          <a:p>
            <a:fld id="{32A98A5E-89B4-CE49-BBEE-1AA0C1DFA082}" type="slidenum">
              <a:rPr lang="en-US" smtClean="0"/>
              <a:t>1</a:t>
            </a:fld>
            <a:endParaRPr lang="en-US"/>
          </a:p>
        </p:txBody>
      </p:sp>
    </p:spTree>
    <p:extLst>
      <p:ext uri="{BB962C8B-B14F-4D97-AF65-F5344CB8AC3E}">
        <p14:creationId xmlns:p14="http://schemas.microsoft.com/office/powerpoint/2010/main" val="1268421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cast happens when several</a:t>
            </a:r>
            <a:r>
              <a:rPr lang="en-US" baseline="0" dirty="0" smtClean="0"/>
              <a:t> mice flows collide in sync.</a:t>
            </a:r>
          </a:p>
          <a:p>
            <a:endParaRPr lang="en-US" baseline="0" dirty="0" smtClean="0"/>
          </a:p>
          <a:p>
            <a:r>
              <a:rPr lang="en-US" baseline="0" dirty="0" smtClean="0"/>
              <a:t>For example let’s consider a MAP reduce scenario where the master is querying multiple workers.</a:t>
            </a:r>
          </a:p>
          <a:p>
            <a:endParaRPr lang="en-US" baseline="0" dirty="0" smtClean="0"/>
          </a:p>
          <a:p>
            <a:r>
              <a:rPr lang="en-US" baseline="0" dirty="0" smtClean="0"/>
              <a:t>The problem is that their responses arrive in sync. So they are going to very quickly overflow the buffer at the master.</a:t>
            </a:r>
          </a:p>
          <a:p>
            <a:endParaRPr lang="en-US" baseline="0" dirty="0" smtClean="0"/>
          </a:p>
          <a:p>
            <a:r>
              <a:rPr lang="en-US" baseline="0" dirty="0" smtClean="0"/>
              <a:t>And so packets from worker 4 are lost, and retransmitted only after TCP timeout of 300 </a:t>
            </a:r>
            <a:r>
              <a:rPr lang="en-US" baseline="0" dirty="0" err="1" smtClean="0"/>
              <a:t>ms.</a:t>
            </a:r>
            <a:endParaRPr lang="en-US" baseline="0" dirty="0" smtClean="0"/>
          </a:p>
          <a:p>
            <a:endParaRPr lang="en-US" baseline="0" dirty="0" smtClean="0"/>
          </a:p>
          <a:p>
            <a:r>
              <a:rPr lang="en-US" baseline="0" dirty="0" smtClean="0"/>
              <a:t>This means that packets from worker 4 have incurred a huge delay.</a:t>
            </a:r>
          </a:p>
        </p:txBody>
      </p:sp>
      <p:sp>
        <p:nvSpPr>
          <p:cNvPr id="4" name="Slide Number Placeholder 3"/>
          <p:cNvSpPr>
            <a:spLocks noGrp="1"/>
          </p:cNvSpPr>
          <p:nvPr>
            <p:ph type="sldNum" sz="quarter" idx="10"/>
          </p:nvPr>
        </p:nvSpPr>
        <p:spPr/>
        <p:txBody>
          <a:bodyPr/>
          <a:lstStyle/>
          <a:p>
            <a:fld id="{32A98A5E-89B4-CE49-BBEE-1AA0C1DFA082}" type="slidenum">
              <a:rPr lang="en-US" smtClean="0"/>
              <a:t>12</a:t>
            </a:fld>
            <a:endParaRPr lang="en-US"/>
          </a:p>
        </p:txBody>
      </p:sp>
    </p:spTree>
    <p:extLst>
      <p:ext uri="{BB962C8B-B14F-4D97-AF65-F5344CB8AC3E}">
        <p14:creationId xmlns:p14="http://schemas.microsoft.com/office/powerpoint/2010/main" val="3483674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problem is</a:t>
            </a:r>
            <a:r>
              <a:rPr lang="en-US" baseline="0" dirty="0" smtClean="0"/>
              <a:t> queue buildup.</a:t>
            </a:r>
          </a:p>
          <a:p>
            <a:endParaRPr lang="en-US" baseline="0" dirty="0" smtClean="0"/>
          </a:p>
          <a:p>
            <a:r>
              <a:rPr lang="en-US" dirty="0" err="1" smtClean="0"/>
              <a:t>Baiscally</a:t>
            </a:r>
            <a:r>
              <a:rPr lang="en-US" dirty="0" smtClean="0"/>
              <a:t>, elephant flows make queues</a:t>
            </a:r>
            <a:r>
              <a:rPr lang="en-US" baseline="0" dirty="0" smtClean="0"/>
              <a:t> build up very fast and this increases the delay for the mice flows.</a:t>
            </a:r>
          </a:p>
          <a:p>
            <a:endParaRPr lang="en-US" baseline="0" dirty="0" smtClean="0"/>
          </a:p>
          <a:p>
            <a:r>
              <a:rPr lang="en-US" dirty="0" smtClean="0"/>
              <a:t>So let’s say the sender 1</a:t>
            </a:r>
            <a:r>
              <a:rPr lang="en-US" baseline="0" dirty="0" smtClean="0"/>
              <a:t> is sending a big elephant flow and sender 2 is sending a small mouse flow.</a:t>
            </a:r>
          </a:p>
          <a:p>
            <a:endParaRPr lang="en-US" baseline="0" dirty="0" smtClean="0"/>
          </a:p>
          <a:p>
            <a:r>
              <a:rPr lang="en-US" baseline="0" dirty="0" smtClean="0"/>
              <a:t>The problem is that sender 1 fills up the queue a lot… so packets from sender 2 can be dropped.</a:t>
            </a:r>
          </a:p>
          <a:p>
            <a:endParaRPr lang="en-US" baseline="0" dirty="0" smtClean="0"/>
          </a:p>
          <a:p>
            <a:r>
              <a:rPr lang="en-US" baseline="0" dirty="0" smtClean="0"/>
              <a:t>Even if a packet is not dropped.. It is highly delayed because it has to wait for packets from the elephant flow to clear up.</a:t>
            </a:r>
            <a:endParaRPr lang="en-US" dirty="0"/>
          </a:p>
        </p:txBody>
      </p:sp>
      <p:sp>
        <p:nvSpPr>
          <p:cNvPr id="4" name="Slide Number Placeholder 3"/>
          <p:cNvSpPr>
            <a:spLocks noGrp="1"/>
          </p:cNvSpPr>
          <p:nvPr>
            <p:ph type="sldNum" sz="quarter" idx="10"/>
          </p:nvPr>
        </p:nvSpPr>
        <p:spPr/>
        <p:txBody>
          <a:bodyPr/>
          <a:lstStyle/>
          <a:p>
            <a:fld id="{32A98A5E-89B4-CE49-BBEE-1AA0C1DFA082}" type="slidenum">
              <a:rPr lang="en-US" smtClean="0"/>
              <a:t>13</a:t>
            </a:fld>
            <a:endParaRPr lang="en-US"/>
          </a:p>
        </p:txBody>
      </p:sp>
    </p:spTree>
    <p:extLst>
      <p:ext uri="{BB962C8B-B14F-4D97-AF65-F5344CB8AC3E}">
        <p14:creationId xmlns:p14="http://schemas.microsoft.com/office/powerpoint/2010/main" val="1121980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the</a:t>
            </a:r>
            <a:r>
              <a:rPr lang="en-US" baseline="0" dirty="0" smtClean="0"/>
              <a:t> solution that DCTCP adopts is to leverage ECN or explicit congestion notification</a:t>
            </a:r>
          </a:p>
          <a:p>
            <a:endParaRPr lang="en-US" baseline="0" dirty="0" smtClean="0"/>
          </a:p>
          <a:p>
            <a:r>
              <a:rPr lang="en-US" baseline="0" dirty="0" smtClean="0"/>
              <a:t>Basically if there is just one flow and no congestion, ECN doesn’t do anything.</a:t>
            </a:r>
          </a:p>
          <a:p>
            <a:endParaRPr lang="en-US" baseline="0" dirty="0" smtClean="0"/>
          </a:p>
          <a:p>
            <a:r>
              <a:rPr lang="en-US" baseline="0" dirty="0" smtClean="0"/>
              <a:t>But suppose there are two flows that fill up a buffer in a router.</a:t>
            </a:r>
          </a:p>
          <a:p>
            <a:endParaRPr lang="en-US" baseline="0" dirty="0" smtClean="0"/>
          </a:p>
          <a:p>
            <a:r>
              <a:rPr lang="en-US" baseline="0" dirty="0" smtClean="0"/>
              <a:t>Then the router marks some of the packets in the buffer, Say, here it wants to have no more than 3 packets in the buffer.. So it marks packets 4 and 5.</a:t>
            </a:r>
          </a:p>
          <a:p>
            <a:endParaRPr lang="en-US" baseline="0" dirty="0" smtClean="0"/>
          </a:p>
          <a:p>
            <a:r>
              <a:rPr lang="en-US" baseline="0" dirty="0" smtClean="0"/>
              <a:t>These marks are retained at the receiver and given back to the sender using the ACKs. </a:t>
            </a:r>
            <a:br>
              <a:rPr lang="en-US" baseline="0" dirty="0" smtClean="0"/>
            </a:br>
            <a:r>
              <a:rPr lang="en-US" baseline="0" dirty="0" smtClean="0"/>
              <a:t>The senders then responds by slowing down their transmission next time.</a:t>
            </a:r>
          </a:p>
        </p:txBody>
      </p:sp>
      <p:sp>
        <p:nvSpPr>
          <p:cNvPr id="4" name="Slide Number Placeholder 3"/>
          <p:cNvSpPr>
            <a:spLocks noGrp="1"/>
          </p:cNvSpPr>
          <p:nvPr>
            <p:ph type="sldNum" sz="quarter" idx="10"/>
          </p:nvPr>
        </p:nvSpPr>
        <p:spPr/>
        <p:txBody>
          <a:bodyPr/>
          <a:lstStyle/>
          <a:p>
            <a:fld id="{9026EA2B-EFC1-4DB2-A297-B21C4C7A67B1}"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how should the sender’s respond?</a:t>
            </a:r>
            <a:r>
              <a:rPr lang="en-US" baseline="0" dirty="0" smtClean="0"/>
              <a:t> Here are DC-TCP’s key ideas:</a:t>
            </a:r>
          </a:p>
          <a:p>
            <a:endParaRPr lang="en-US" baseline="0" dirty="0" smtClean="0"/>
          </a:p>
          <a:p>
            <a:r>
              <a:rPr lang="en-US" baseline="0" dirty="0" smtClean="0"/>
              <a:t>First, it reacts in proportion to the extent of congestion and not its presence.</a:t>
            </a:r>
          </a:p>
          <a:p>
            <a:endParaRPr lang="en-US" baseline="0" dirty="0" smtClean="0"/>
          </a:p>
          <a:p>
            <a:r>
              <a:rPr lang="en-US" dirty="0" smtClean="0"/>
              <a:t>For</a:t>
            </a:r>
            <a:r>
              <a:rPr lang="en-US" baseline="0" dirty="0" smtClean="0"/>
              <a:t> example.. Suppose the ECN marks were received for 8 out of the 10 received packets.</a:t>
            </a:r>
          </a:p>
          <a:p>
            <a:r>
              <a:rPr lang="en-US" baseline="0" dirty="0" smtClean="0"/>
              <a:t>TCP would just consider this as losses… so it would cut </a:t>
            </a:r>
            <a:r>
              <a:rPr lang="en-US" baseline="0" dirty="0" err="1" smtClean="0"/>
              <a:t>cwnd</a:t>
            </a:r>
            <a:r>
              <a:rPr lang="en-US" baseline="0" dirty="0" smtClean="0"/>
              <a:t> by 50%.</a:t>
            </a:r>
          </a:p>
          <a:p>
            <a:r>
              <a:rPr lang="en-US" baseline="0" dirty="0" smtClean="0"/>
              <a:t>However DCTCP observes that it was not 100% but just 80% of packets that faced congestion… so it would cut the window by just 40%.</a:t>
            </a:r>
          </a:p>
          <a:p>
            <a:endParaRPr lang="en-US" baseline="0" dirty="0" smtClean="0"/>
          </a:p>
          <a:p>
            <a:r>
              <a:rPr lang="en-US" baseline="0" dirty="0" smtClean="0"/>
              <a:t>Similarly, if just 10% of the packets suffer congestion, again TCP cuts the window by the full 50%.. But DC-TCP cuts the window by 5%.</a:t>
            </a:r>
          </a:p>
          <a:p>
            <a:endParaRPr lang="en-US" baseline="0" dirty="0" smtClean="0"/>
          </a:p>
        </p:txBody>
      </p:sp>
      <p:sp>
        <p:nvSpPr>
          <p:cNvPr id="4" name="Slide Number Placeholder 3"/>
          <p:cNvSpPr>
            <a:spLocks noGrp="1"/>
          </p:cNvSpPr>
          <p:nvPr>
            <p:ph type="sldNum" sz="quarter" idx="10"/>
          </p:nvPr>
        </p:nvSpPr>
        <p:spPr/>
        <p:txBody>
          <a:bodyPr/>
          <a:lstStyle/>
          <a:p>
            <a:fld id="{A770630E-C6A9-444B-A16B-2B64151D1DEE}"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eaLnBrk="1" hangingPunct="1">
              <a:spcBef>
                <a:spcPct val="0"/>
              </a:spcBef>
            </a:pPr>
            <a:r>
              <a:rPr lang="en-US" dirty="0" smtClean="0">
                <a:ea typeface="ＭＳ Ｐゴシック" charset="-128"/>
                <a:cs typeface="ＭＳ Ｐゴシック" charset="-128"/>
              </a:rPr>
              <a:t>Implementing the DCTCP algorithm</a:t>
            </a:r>
            <a:r>
              <a:rPr lang="en-US" baseline="0" dirty="0" smtClean="0">
                <a:ea typeface="ＭＳ Ｐゴシック" charset="-128"/>
                <a:cs typeface="ＭＳ Ｐゴシック" charset="-128"/>
              </a:rPr>
              <a:t> is very simple.</a:t>
            </a:r>
          </a:p>
          <a:p>
            <a:pPr eaLnBrk="1" hangingPunct="1">
              <a:spcBef>
                <a:spcPct val="0"/>
              </a:spcBef>
            </a:pPr>
            <a:endParaRPr lang="en-US" baseline="0" dirty="0" smtClean="0">
              <a:ea typeface="ＭＳ Ｐゴシック" charset="-128"/>
              <a:cs typeface="ＭＳ Ｐゴシック" charset="-128"/>
            </a:endParaRPr>
          </a:p>
          <a:p>
            <a:pPr eaLnBrk="1" hangingPunct="1">
              <a:spcBef>
                <a:spcPct val="0"/>
              </a:spcBef>
            </a:pPr>
            <a:r>
              <a:rPr lang="en-US" baseline="0" dirty="0" smtClean="0">
                <a:ea typeface="ＭＳ Ｐゴシック" charset="-128"/>
                <a:cs typeface="ＭＳ Ｐゴシック" charset="-128"/>
              </a:rPr>
              <a:t>At each router, we mark packets only when their queue size is bigger than some constant K.</a:t>
            </a:r>
          </a:p>
          <a:p>
            <a:pPr eaLnBrk="1" hangingPunct="1">
              <a:spcBef>
                <a:spcPct val="0"/>
              </a:spcBef>
            </a:pPr>
            <a:endParaRPr lang="en-US" baseline="0" dirty="0" smtClean="0">
              <a:ea typeface="ＭＳ Ｐゴシック" charset="-128"/>
              <a:cs typeface="ＭＳ Ｐゴシック" charset="-128"/>
            </a:endParaRPr>
          </a:p>
          <a:p>
            <a:pPr eaLnBrk="1" hangingPunct="1">
              <a:spcBef>
                <a:spcPct val="0"/>
              </a:spcBef>
            </a:pPr>
            <a:r>
              <a:rPr lang="en-US" baseline="0" dirty="0" smtClean="0">
                <a:ea typeface="ＭＳ Ｐゴシック" charset="-128"/>
                <a:cs typeface="ＭＳ Ｐゴシック" charset="-128"/>
              </a:rPr>
              <a:t>Now at each sender we maintain a constant called alpha.</a:t>
            </a:r>
          </a:p>
          <a:p>
            <a:pPr eaLnBrk="1" hangingPunct="1">
              <a:spcBef>
                <a:spcPct val="0"/>
              </a:spcBef>
            </a:pPr>
            <a:endParaRPr lang="en-US" baseline="0" dirty="0" smtClean="0">
              <a:ea typeface="ＭＳ Ｐゴシック" charset="-128"/>
              <a:cs typeface="ＭＳ Ｐゴシック" charset="-128"/>
            </a:endParaRPr>
          </a:p>
          <a:p>
            <a:pPr eaLnBrk="1" hangingPunct="1">
              <a:spcBef>
                <a:spcPct val="0"/>
              </a:spcBef>
            </a:pPr>
            <a:r>
              <a:rPr lang="en-US" baseline="0" dirty="0" smtClean="0">
                <a:ea typeface="ＭＳ Ｐゴシック" charset="-128"/>
                <a:cs typeface="ＭＳ Ｐゴシック" charset="-128"/>
              </a:rPr>
              <a:t>We first calculate F which is the fraction of ACKs that were marked.</a:t>
            </a:r>
          </a:p>
          <a:p>
            <a:pPr eaLnBrk="1" hangingPunct="1">
              <a:spcBef>
                <a:spcPct val="0"/>
              </a:spcBef>
            </a:pPr>
            <a:endParaRPr lang="en-US" baseline="0" dirty="0" smtClean="0">
              <a:ea typeface="ＭＳ Ｐゴシック" charset="-128"/>
              <a:cs typeface="ＭＳ Ｐゴシック" charset="-128"/>
            </a:endParaRPr>
          </a:p>
          <a:p>
            <a:pPr eaLnBrk="1" hangingPunct="1">
              <a:spcBef>
                <a:spcPct val="0"/>
              </a:spcBef>
            </a:pPr>
            <a:r>
              <a:rPr lang="en-US" baseline="0" dirty="0" smtClean="0">
                <a:ea typeface="ＭＳ Ｐゴシック" charset="-128"/>
                <a:cs typeface="ＭＳ Ｐゴシック" charset="-128"/>
              </a:rPr>
              <a:t>Now alpha is simply the running average of F. In our example, we set g = 1 so that alpha = F.</a:t>
            </a:r>
          </a:p>
          <a:p>
            <a:pPr eaLnBrk="1" hangingPunct="1">
              <a:spcBef>
                <a:spcPct val="0"/>
              </a:spcBef>
            </a:pPr>
            <a:endParaRPr lang="en-US" baseline="0" dirty="0" smtClean="0">
              <a:ea typeface="ＭＳ Ｐゴシック" charset="-128"/>
              <a:cs typeface="ＭＳ Ｐゴシック" charset="-128"/>
            </a:endParaRPr>
          </a:p>
          <a:p>
            <a:pPr eaLnBrk="1" hangingPunct="1">
              <a:spcBef>
                <a:spcPct val="0"/>
              </a:spcBef>
            </a:pPr>
            <a:r>
              <a:rPr lang="en-US" baseline="0" dirty="0" smtClean="0">
                <a:ea typeface="ＭＳ Ｐゴシック" charset="-128"/>
                <a:cs typeface="ＭＳ Ｐゴシック" charset="-128"/>
              </a:rPr>
              <a:t>So basically the congestion window is decreased by alpha/2… </a:t>
            </a:r>
          </a:p>
          <a:p>
            <a:pPr eaLnBrk="1" hangingPunct="1">
              <a:spcBef>
                <a:spcPct val="0"/>
              </a:spcBef>
            </a:pPr>
            <a:r>
              <a:rPr lang="en-US" baseline="0" dirty="0" smtClean="0">
                <a:ea typeface="ＭＳ Ｐゴシック" charset="-128"/>
                <a:cs typeface="ＭＳ Ｐゴシック" charset="-128"/>
              </a:rPr>
              <a:t>In effect, if all </a:t>
            </a:r>
            <a:r>
              <a:rPr lang="en-US" baseline="0" dirty="0" err="1" smtClean="0">
                <a:ea typeface="ＭＳ Ｐゴシック" charset="-128"/>
                <a:cs typeface="ＭＳ Ｐゴシック" charset="-128"/>
              </a:rPr>
              <a:t>acks</a:t>
            </a:r>
            <a:r>
              <a:rPr lang="en-US" baseline="0" dirty="0" smtClean="0">
                <a:ea typeface="ＭＳ Ｐゴシック" charset="-128"/>
                <a:cs typeface="ＭＳ Ｐゴシック" charset="-128"/>
              </a:rPr>
              <a:t> are marked… alpha = 1 so </a:t>
            </a:r>
            <a:r>
              <a:rPr lang="en-US" baseline="0" dirty="0" err="1" smtClean="0">
                <a:ea typeface="ＭＳ Ｐゴシック" charset="-128"/>
                <a:cs typeface="ＭＳ Ｐゴシック" charset="-128"/>
              </a:rPr>
              <a:t>cwnd</a:t>
            </a:r>
            <a:r>
              <a:rPr lang="en-US" baseline="0" dirty="0" smtClean="0">
                <a:ea typeface="ＭＳ Ｐゴシック" charset="-128"/>
                <a:cs typeface="ＭＳ Ｐゴシック" charset="-128"/>
              </a:rPr>
              <a:t> is halved just like in TCP.</a:t>
            </a:r>
          </a:p>
          <a:p>
            <a:pPr eaLnBrk="1" hangingPunct="1">
              <a:spcBef>
                <a:spcPct val="0"/>
              </a:spcBef>
            </a:pPr>
            <a:r>
              <a:rPr lang="en-US" baseline="0" dirty="0" smtClean="0">
                <a:ea typeface="ＭＳ Ｐゴシック" charset="-128"/>
                <a:cs typeface="ＭＳ Ｐゴシック" charset="-128"/>
              </a:rPr>
              <a:t>But, if no </a:t>
            </a:r>
            <a:r>
              <a:rPr lang="en-US" baseline="0" dirty="0" err="1" smtClean="0">
                <a:ea typeface="ＭＳ Ｐゴシック" charset="-128"/>
                <a:cs typeface="ＭＳ Ｐゴシック" charset="-128"/>
              </a:rPr>
              <a:t>acks</a:t>
            </a:r>
            <a:r>
              <a:rPr lang="en-US" baseline="0" dirty="0" smtClean="0">
                <a:ea typeface="ＭＳ Ｐゴシック" charset="-128"/>
                <a:cs typeface="ＭＳ Ｐゴシック" charset="-128"/>
              </a:rPr>
              <a:t> are marked.. </a:t>
            </a:r>
            <a:r>
              <a:rPr lang="en-US" baseline="0" dirty="0" err="1" smtClean="0">
                <a:ea typeface="ＭＳ Ｐゴシック" charset="-128"/>
                <a:cs typeface="ＭＳ Ｐゴシック" charset="-128"/>
              </a:rPr>
              <a:t>cwnd</a:t>
            </a:r>
            <a:r>
              <a:rPr lang="en-US" baseline="0" dirty="0" smtClean="0">
                <a:ea typeface="ＭＳ Ｐゴシック" charset="-128"/>
                <a:cs typeface="ＭＳ Ｐゴシック" charset="-128"/>
              </a:rPr>
              <a:t> is kept the same.</a:t>
            </a:r>
          </a:p>
          <a:p>
            <a:pPr eaLnBrk="1" hangingPunct="1">
              <a:spcBef>
                <a:spcPct val="0"/>
              </a:spcBef>
            </a:pPr>
            <a:r>
              <a:rPr lang="en-US" baseline="0" dirty="0" smtClean="0">
                <a:ea typeface="ＭＳ Ｐゴシック" charset="-128"/>
                <a:cs typeface="ＭＳ Ｐゴシック" charset="-128"/>
              </a:rPr>
              <a:t>What’s interesting is that if some </a:t>
            </a:r>
            <a:r>
              <a:rPr lang="en-US" baseline="0" dirty="0" err="1" smtClean="0">
                <a:ea typeface="ＭＳ Ｐゴシック" charset="-128"/>
                <a:cs typeface="ＭＳ Ｐゴシック" charset="-128"/>
              </a:rPr>
              <a:t>acks</a:t>
            </a:r>
            <a:r>
              <a:rPr lang="en-US" baseline="0" dirty="0" smtClean="0">
                <a:ea typeface="ＭＳ Ｐゴシック" charset="-128"/>
                <a:cs typeface="ＭＳ Ｐゴシック" charset="-128"/>
              </a:rPr>
              <a:t> are marked and some are not, the cut in </a:t>
            </a:r>
            <a:r>
              <a:rPr lang="en-US" baseline="0" dirty="0" err="1" smtClean="0">
                <a:ea typeface="ＭＳ Ｐゴシック" charset="-128"/>
                <a:cs typeface="ＭＳ Ｐゴシック" charset="-128"/>
              </a:rPr>
              <a:t>cwnd</a:t>
            </a:r>
            <a:r>
              <a:rPr lang="en-US" baseline="0" dirty="0" smtClean="0">
                <a:ea typeface="ＭＳ Ｐゴシック" charset="-128"/>
                <a:cs typeface="ＭＳ Ｐゴシック" charset="-128"/>
              </a:rPr>
              <a:t> is proportional to the percent of packets that are marked.</a:t>
            </a:r>
          </a:p>
          <a:p>
            <a:pPr eaLnBrk="1" hangingPunct="1">
              <a:spcBef>
                <a:spcPct val="0"/>
              </a:spcBef>
            </a:pPr>
            <a:endParaRPr lang="en-US" baseline="0" dirty="0" smtClean="0">
              <a:ea typeface="ＭＳ Ｐゴシック" charset="-128"/>
              <a:cs typeface="ＭＳ Ｐゴシック" charset="-128"/>
            </a:endParaRPr>
          </a:p>
          <a:p>
            <a:pPr eaLnBrk="1" hangingPunct="1">
              <a:spcBef>
                <a:spcPct val="0"/>
              </a:spcBef>
            </a:pPr>
            <a:endParaRPr lang="en-US" baseline="0" dirty="0" smtClean="0">
              <a:ea typeface="ＭＳ Ｐゴシック" charset="-128"/>
              <a:cs typeface="ＭＳ Ｐゴシック" charset="-128"/>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6E4A6DD6-72AA-A648-96C7-19F688F76A4D}" type="slidenum">
              <a:rPr lang="en-US">
                <a:latin typeface="Calibri" charset="0"/>
                <a:ea typeface="Arial" charset="0"/>
                <a:cs typeface="Arial" charset="0"/>
              </a:rPr>
              <a:pPr/>
              <a:t>16</a:t>
            </a:fld>
            <a:endParaRPr lang="en-US">
              <a:latin typeface="Calibri" charset="0"/>
              <a:ea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that was a quick review of the concepts… So let’s now look at a sample question from quiz 2 of spring 2011.</a:t>
            </a:r>
          </a:p>
          <a:p>
            <a:endParaRPr lang="en-US" dirty="0" smtClean="0"/>
          </a:p>
          <a:p>
            <a:r>
              <a:rPr lang="en-US" dirty="0" smtClean="0"/>
              <a:t>Here we have a source</a:t>
            </a:r>
            <a:r>
              <a:rPr lang="en-US" baseline="0" dirty="0" smtClean="0"/>
              <a:t> and destination connected by a router.</a:t>
            </a:r>
          </a:p>
          <a:p>
            <a:endParaRPr lang="en-US" baseline="0" dirty="0" smtClean="0"/>
          </a:p>
          <a:p>
            <a:r>
              <a:rPr lang="en-US" baseline="0" dirty="0" smtClean="0"/>
              <a:t>The source link has a capacity of 100 packets/s and a one way delay of 0.1 sec… meaning that you can ignore the delay in the reverse direction.</a:t>
            </a:r>
          </a:p>
          <a:p>
            <a:endParaRPr lang="en-US" baseline="0" dirty="0" smtClean="0"/>
          </a:p>
          <a:p>
            <a:r>
              <a:rPr lang="en-US" baseline="0" dirty="0" smtClean="0"/>
              <a:t>The router can buffer up to a 100 packets.</a:t>
            </a:r>
          </a:p>
          <a:p>
            <a:endParaRPr lang="en-US" baseline="0" dirty="0" smtClean="0"/>
          </a:p>
          <a:p>
            <a:r>
              <a:rPr lang="en-US" baseline="0" dirty="0" smtClean="0"/>
              <a:t>The destination link is poorer.. It has a capacity of 10 packets/s and a delay of 1s.</a:t>
            </a:r>
          </a:p>
          <a:p>
            <a:endParaRPr lang="en-US" baseline="0" dirty="0" smtClean="0"/>
          </a:p>
          <a:p>
            <a:r>
              <a:rPr lang="en-US" baseline="0" dirty="0" smtClean="0"/>
              <a:t>So the question is: </a:t>
            </a:r>
            <a:r>
              <a:rPr lang="en-US" dirty="0" smtClean="0"/>
              <a:t>What’s the max-throughput (in </a:t>
            </a:r>
            <a:r>
              <a:rPr lang="en-US" dirty="0" err="1" smtClean="0"/>
              <a:t>pkts</a:t>
            </a:r>
            <a:r>
              <a:rPr lang="en-US" dirty="0" smtClean="0"/>
              <a:t>/s) if the source uses </a:t>
            </a:r>
            <a:r>
              <a:rPr lang="en-US" dirty="0" err="1" smtClean="0">
                <a:solidFill>
                  <a:srgbClr val="0000FF"/>
                </a:solidFill>
              </a:rPr>
              <a:t>cwnd</a:t>
            </a:r>
            <a:r>
              <a:rPr lang="en-US" dirty="0" smtClean="0">
                <a:solidFill>
                  <a:srgbClr val="0000FF"/>
                </a:solidFill>
              </a:rPr>
              <a:t> = 5 </a:t>
            </a:r>
            <a:r>
              <a:rPr lang="en-US" dirty="0" err="1" smtClean="0">
                <a:solidFill>
                  <a:srgbClr val="0000FF"/>
                </a:solidFill>
              </a:rPr>
              <a:t>pkts</a:t>
            </a:r>
            <a:r>
              <a:rPr lang="en-US" dirty="0" smtClean="0"/>
              <a:t>? (And you</a:t>
            </a:r>
            <a:r>
              <a:rPr lang="en-US" baseline="0" dirty="0" smtClean="0"/>
              <a:t> can assume that ACKs are delivered instantly)</a:t>
            </a:r>
            <a:endParaRPr lang="en-US" dirty="0" smtClean="0"/>
          </a:p>
          <a:p>
            <a:endParaRPr lang="en-US" dirty="0" smtClean="0"/>
          </a:p>
          <a:p>
            <a:r>
              <a:rPr lang="en-US" dirty="0" smtClean="0"/>
              <a:t>Answer: 5/1.1 packets/s</a:t>
            </a:r>
            <a:endParaRPr lang="en-US" dirty="0"/>
          </a:p>
        </p:txBody>
      </p:sp>
      <p:sp>
        <p:nvSpPr>
          <p:cNvPr id="4" name="Slide Number Placeholder 3"/>
          <p:cNvSpPr>
            <a:spLocks noGrp="1"/>
          </p:cNvSpPr>
          <p:nvPr>
            <p:ph type="sldNum" sz="quarter" idx="10"/>
          </p:nvPr>
        </p:nvSpPr>
        <p:spPr/>
        <p:txBody>
          <a:bodyPr/>
          <a:lstStyle/>
          <a:p>
            <a:fld id="{32A98A5E-89B4-CE49-BBEE-1AA0C1DFA082}" type="slidenum">
              <a:rPr lang="en-US" smtClean="0"/>
              <a:t>17</a:t>
            </a:fld>
            <a:endParaRPr lang="en-US"/>
          </a:p>
        </p:txBody>
      </p:sp>
    </p:spTree>
    <p:extLst>
      <p:ext uri="{BB962C8B-B14F-4D97-AF65-F5344CB8AC3E}">
        <p14:creationId xmlns:p14="http://schemas.microsoft.com/office/powerpoint/2010/main" val="977690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10 </a:t>
            </a:r>
            <a:r>
              <a:rPr lang="en-US" dirty="0" smtClean="0"/>
              <a:t>packets/s</a:t>
            </a:r>
            <a:endParaRPr lang="en-US" dirty="0"/>
          </a:p>
        </p:txBody>
      </p:sp>
      <p:sp>
        <p:nvSpPr>
          <p:cNvPr id="4" name="Slide Number Placeholder 3"/>
          <p:cNvSpPr>
            <a:spLocks noGrp="1"/>
          </p:cNvSpPr>
          <p:nvPr>
            <p:ph type="sldNum" sz="quarter" idx="10"/>
          </p:nvPr>
        </p:nvSpPr>
        <p:spPr/>
        <p:txBody>
          <a:bodyPr/>
          <a:lstStyle/>
          <a:p>
            <a:fld id="{32A98A5E-89B4-CE49-BBEE-1AA0C1DFA082}" type="slidenum">
              <a:rPr lang="en-US" smtClean="0"/>
              <a:t>18</a:t>
            </a:fld>
            <a:endParaRPr lang="en-US"/>
          </a:p>
        </p:txBody>
      </p:sp>
    </p:spTree>
    <p:extLst>
      <p:ext uri="{BB962C8B-B14F-4D97-AF65-F5344CB8AC3E}">
        <p14:creationId xmlns:p14="http://schemas.microsoft.com/office/powerpoint/2010/main" val="9776909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111 packets</a:t>
            </a:r>
            <a:endParaRPr lang="en-US" dirty="0"/>
          </a:p>
        </p:txBody>
      </p:sp>
      <p:sp>
        <p:nvSpPr>
          <p:cNvPr id="4" name="Slide Number Placeholder 3"/>
          <p:cNvSpPr>
            <a:spLocks noGrp="1"/>
          </p:cNvSpPr>
          <p:nvPr>
            <p:ph type="sldNum" sz="quarter" idx="10"/>
          </p:nvPr>
        </p:nvSpPr>
        <p:spPr/>
        <p:txBody>
          <a:bodyPr/>
          <a:lstStyle/>
          <a:p>
            <a:fld id="{32A98A5E-89B4-CE49-BBEE-1AA0C1DFA082}" type="slidenum">
              <a:rPr lang="en-US" smtClean="0"/>
              <a:t>19</a:t>
            </a:fld>
            <a:endParaRPr lang="en-US"/>
          </a:p>
        </p:txBody>
      </p:sp>
    </p:spTree>
    <p:extLst>
      <p:ext uri="{BB962C8B-B14F-4D97-AF65-F5344CB8AC3E}">
        <p14:creationId xmlns:p14="http://schemas.microsoft.com/office/powerpoint/2010/main" val="977690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51 packets</a:t>
            </a:r>
            <a:endParaRPr lang="en-US" dirty="0"/>
          </a:p>
        </p:txBody>
      </p:sp>
      <p:sp>
        <p:nvSpPr>
          <p:cNvPr id="4" name="Slide Number Placeholder 3"/>
          <p:cNvSpPr>
            <a:spLocks noGrp="1"/>
          </p:cNvSpPr>
          <p:nvPr>
            <p:ph type="sldNum" sz="quarter" idx="10"/>
          </p:nvPr>
        </p:nvSpPr>
        <p:spPr/>
        <p:txBody>
          <a:bodyPr/>
          <a:lstStyle/>
          <a:p>
            <a:fld id="{32A98A5E-89B4-CE49-BBEE-1AA0C1DFA082}" type="slidenum">
              <a:rPr lang="en-US" smtClean="0"/>
              <a:t>20</a:t>
            </a:fld>
            <a:endParaRPr lang="en-US"/>
          </a:p>
        </p:txBody>
      </p:sp>
    </p:spTree>
    <p:extLst>
      <p:ext uri="{BB962C8B-B14F-4D97-AF65-F5344CB8AC3E}">
        <p14:creationId xmlns:p14="http://schemas.microsoft.com/office/powerpoint/2010/main" val="977690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Managing Congestion is a big problem in the</a:t>
            </a:r>
            <a:r>
              <a:rPr lang="en-US" baseline="0" dirty="0" smtClean="0"/>
              <a:t> Internet.</a:t>
            </a:r>
          </a:p>
          <a:p>
            <a:endParaRPr lang="en-US" baseline="0" dirty="0" smtClean="0"/>
          </a:p>
          <a:p>
            <a:r>
              <a:rPr lang="en-US" baseline="0" dirty="0" smtClean="0"/>
              <a:t>Basically, the Internet has a large number of sources competing for bandwidth and buffer space.</a:t>
            </a:r>
          </a:p>
          <a:p>
            <a:endParaRPr lang="en-US" baseline="0" dirty="0" smtClean="0"/>
          </a:p>
          <a:p>
            <a:r>
              <a:rPr lang="en-US" baseline="0" dirty="0" smtClean="0"/>
              <a:t>Let’s consider an example. Here we have two sources sending data to the same destination.</a:t>
            </a:r>
          </a:p>
          <a:p>
            <a:endParaRPr lang="en-US" baseline="0" dirty="0" smtClean="0"/>
          </a:p>
          <a:p>
            <a:r>
              <a:rPr lang="en-US" baseline="0" dirty="0" smtClean="0"/>
              <a:t>Packets from both sources hit at an intermediate router R1 before moving to their destination D. As always, R1 has a buffer to handle the burst of packets from both sources.</a:t>
            </a:r>
          </a:p>
          <a:p>
            <a:endParaRPr lang="en-US" baseline="0" dirty="0" smtClean="0"/>
          </a:p>
          <a:p>
            <a:r>
              <a:rPr lang="en-US" baseline="0" dirty="0" smtClean="0"/>
              <a:t>Now you might wonder why this is a big deal! After all, it’s obvious that the 2 Mb/s link is the bottleneck. So each source can send at most 1 Mb/s.</a:t>
            </a:r>
          </a:p>
          <a:p>
            <a:endParaRPr lang="en-US" baseline="0" dirty="0" smtClean="0"/>
          </a:p>
          <a:p>
            <a:r>
              <a:rPr lang="en-US" baseline="0" dirty="0" smtClean="0"/>
              <a:t>The problem is that sources are not aware of the state of the network. So they don’t know that there’s a 2 Mb/s bottleneck link in the first place!</a:t>
            </a:r>
          </a:p>
          <a:p>
            <a:endParaRPr lang="en-US" baseline="0" dirty="0" smtClean="0"/>
          </a:p>
          <a:p>
            <a:r>
              <a:rPr lang="en-US" baseline="0" dirty="0" smtClean="0"/>
              <a:t>Moreover, they are not aware of each other. So they don’t know that they have to split the 2 Mb/s.</a:t>
            </a:r>
          </a:p>
          <a:p>
            <a:endParaRPr lang="en-US" baseline="0" dirty="0" smtClean="0"/>
          </a:p>
          <a:p>
            <a:r>
              <a:rPr lang="en-US" baseline="0" dirty="0" smtClean="0"/>
              <a:t>This manifests itself as a number of problems:</a:t>
            </a:r>
          </a:p>
          <a:p>
            <a:endParaRPr lang="en-US" baseline="0" dirty="0" smtClean="0"/>
          </a:p>
          <a:p>
            <a:r>
              <a:rPr lang="en-US" baseline="0" dirty="0" smtClean="0"/>
              <a:t>Packets may be lost when buffers at routers overflow. So then why don’t we just have bigger buffers at the routers?</a:t>
            </a:r>
          </a:p>
          <a:p>
            <a:endParaRPr lang="en-US" baseline="0" dirty="0" smtClean="0"/>
          </a:p>
          <a:p>
            <a:r>
              <a:rPr lang="en-US" dirty="0" smtClean="0"/>
              <a:t>Sadly,</a:t>
            </a:r>
            <a:r>
              <a:rPr lang="en-US" baseline="0" dirty="0" smtClean="0"/>
              <a:t> that will cause long delays since packets will have to wait in long queues in such buffers. </a:t>
            </a:r>
          </a:p>
          <a:p>
            <a:r>
              <a:rPr lang="en-US" baseline="0" dirty="0" smtClean="0"/>
              <a:t>So how do we deal with this?</a:t>
            </a:r>
            <a:endParaRPr lang="en-US" dirty="0"/>
          </a:p>
        </p:txBody>
      </p:sp>
      <p:sp>
        <p:nvSpPr>
          <p:cNvPr id="4" name="Slide Number Placeholder 3"/>
          <p:cNvSpPr>
            <a:spLocks noGrp="1"/>
          </p:cNvSpPr>
          <p:nvPr>
            <p:ph type="sldNum" sz="quarter" idx="10"/>
          </p:nvPr>
        </p:nvSpPr>
        <p:spPr/>
        <p:txBody>
          <a:bodyPr/>
          <a:lstStyle/>
          <a:p>
            <a:fld id="{32A98A5E-89B4-CE49-BBEE-1AA0C1DFA082}" type="slidenum">
              <a:rPr lang="en-US" smtClean="0"/>
              <a:t>2</a:t>
            </a:fld>
            <a:endParaRPr lang="en-US"/>
          </a:p>
        </p:txBody>
      </p:sp>
    </p:spTree>
    <p:extLst>
      <p:ext uri="{BB962C8B-B14F-4D97-AF65-F5344CB8AC3E}">
        <p14:creationId xmlns:p14="http://schemas.microsoft.com/office/powerpoint/2010/main" val="1884263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solution that the Internet adopts</a:t>
            </a:r>
            <a:r>
              <a:rPr lang="en-US" baseline="0" dirty="0" smtClean="0"/>
              <a:t> is Congestion control.</a:t>
            </a:r>
          </a:p>
          <a:p>
            <a:endParaRPr lang="en-US" baseline="0" dirty="0" smtClean="0"/>
          </a:p>
          <a:p>
            <a:r>
              <a:rPr lang="en-US" baseline="0" dirty="0" smtClean="0"/>
              <a:t>Basically, we ask senders to slow down when there’s congestion.</a:t>
            </a:r>
          </a:p>
          <a:p>
            <a:endParaRPr lang="en-US" baseline="0" dirty="0" smtClean="0"/>
          </a:p>
          <a:p>
            <a:r>
              <a:rPr lang="en-US" baseline="0" dirty="0" smtClean="0"/>
              <a:t>But how much do the senders slow down? </a:t>
            </a:r>
          </a:p>
          <a:p>
            <a:endParaRPr lang="en-US" baseline="0" dirty="0" smtClean="0"/>
          </a:p>
          <a:p>
            <a:r>
              <a:rPr lang="en-US" baseline="0" dirty="0" smtClean="0"/>
              <a:t>To understand this, let’s revisit our example. How did we decide what rates S1 and S2 must send at?</a:t>
            </a:r>
          </a:p>
          <a:p>
            <a:endParaRPr lang="en-US" baseline="0" dirty="0" smtClean="0"/>
          </a:p>
          <a:p>
            <a:r>
              <a:rPr lang="en-US" baseline="0" dirty="0" smtClean="0"/>
              <a:t>Our first consideration is Efficiency: We want to maximize the utilization of the network.</a:t>
            </a:r>
          </a:p>
          <a:p>
            <a:endParaRPr lang="en-US" baseline="0" dirty="0" smtClean="0"/>
          </a:p>
          <a:p>
            <a:r>
              <a:rPr lang="en-US" baseline="0" dirty="0" smtClean="0"/>
              <a:t>In this case, the network has a bottleneck link with a capacity of 2Mb/s. So the throughputs from the two sources must add up to 2 Mb/s.</a:t>
            </a:r>
          </a:p>
          <a:p>
            <a:r>
              <a:rPr lang="en-US" baseline="0" dirty="0" smtClean="0"/>
              <a:t>But there are many ways to choose S1 and S2 so that they add up to 2 Mb/s.</a:t>
            </a:r>
          </a:p>
          <a:p>
            <a:endParaRPr lang="en-US" baseline="0" dirty="0" smtClean="0"/>
          </a:p>
          <a:p>
            <a:r>
              <a:rPr lang="en-US" baseline="0" dirty="0" smtClean="0"/>
              <a:t>So we need a second consideration – fairness, so that each sender gets a fair share of the link.</a:t>
            </a:r>
          </a:p>
          <a:p>
            <a:r>
              <a:rPr lang="en-US" baseline="0" dirty="0" smtClean="0"/>
              <a:t>In other words, S1 = S2.. And of course they need to be 1 Mb/s for both fairness and efficiency.</a:t>
            </a:r>
          </a:p>
        </p:txBody>
      </p:sp>
      <p:sp>
        <p:nvSpPr>
          <p:cNvPr id="4" name="Slide Number Placeholder 3"/>
          <p:cNvSpPr>
            <a:spLocks noGrp="1"/>
          </p:cNvSpPr>
          <p:nvPr>
            <p:ph type="sldNum" sz="quarter" idx="10"/>
          </p:nvPr>
        </p:nvSpPr>
        <p:spPr/>
        <p:txBody>
          <a:bodyPr/>
          <a:lstStyle/>
          <a:p>
            <a:fld id="{32A98A5E-89B4-CE49-BBEE-1AA0C1DFA082}" type="slidenum">
              <a:rPr lang="en-US" smtClean="0"/>
              <a:t>3</a:t>
            </a:fld>
            <a:endParaRPr lang="en-US"/>
          </a:p>
        </p:txBody>
      </p:sp>
    </p:spTree>
    <p:extLst>
      <p:ext uri="{BB962C8B-B14F-4D97-AF65-F5344CB8AC3E}">
        <p14:creationId xmlns:p14="http://schemas.microsoft.com/office/powerpoint/2010/main" val="3699453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fact, this generalizes to something called Max Min fairness in a multi hop network.</a:t>
            </a:r>
          </a:p>
          <a:p>
            <a:endParaRPr lang="en-US" baseline="0" dirty="0" smtClean="0"/>
          </a:p>
          <a:p>
            <a:r>
              <a:rPr lang="en-US" baseline="0" dirty="0" smtClean="0"/>
              <a:t>The principle of max min fairness is that each user gets the minimum of their demand and fair share.</a:t>
            </a:r>
          </a:p>
          <a:p>
            <a:endParaRPr lang="en-US" baseline="0" dirty="0" smtClean="0"/>
          </a:p>
          <a:p>
            <a:r>
              <a:rPr lang="en-US" baseline="0" dirty="0" smtClean="0"/>
              <a:t>So let</a:t>
            </a:r>
            <a:r>
              <a:rPr lang="fr-FR" baseline="0" dirty="0" smtClean="0"/>
              <a:t>’</a:t>
            </a:r>
            <a:r>
              <a:rPr lang="en-US" baseline="0" dirty="0" smtClean="0"/>
              <a:t>s try and solve an example problem. Here we have 3 sources connected to R1. R1 has a bottleneck link of 9 Mb/s to the destination.</a:t>
            </a:r>
          </a:p>
          <a:p>
            <a:endParaRPr lang="en-US" baseline="0" dirty="0" smtClean="0"/>
          </a:p>
          <a:p>
            <a:r>
              <a:rPr lang="en-US" baseline="0" dirty="0" smtClean="0"/>
              <a:t>Let’s say the demands of S1 is 1 Mb/s, S2 is 7 Mb/s, and S3 is infinite. That is, S3 is ready to use up as much throughput as you can provide?</a:t>
            </a:r>
          </a:p>
          <a:p>
            <a:r>
              <a:rPr lang="en-US" baseline="0" dirty="0" smtClean="0"/>
              <a:t>So what’s the fair share. Of course, it doesn’t make sense to provide 3 Mb/s to all three, because S1 just wants 1 Mb/s.</a:t>
            </a:r>
          </a:p>
          <a:p>
            <a:endParaRPr lang="en-US" baseline="0" dirty="0" smtClean="0"/>
          </a:p>
          <a:p>
            <a:r>
              <a:rPr lang="en-US" baseline="0" dirty="0" smtClean="0"/>
              <a:t>So the solution is to provide 1Mb/s to S1 and split the remaining 8 Mb/s equally between S2 and S3, that is, S2 and S3 get 4 Mb/s each.</a:t>
            </a:r>
          </a:p>
        </p:txBody>
      </p:sp>
      <p:sp>
        <p:nvSpPr>
          <p:cNvPr id="4" name="Slide Number Placeholder 3"/>
          <p:cNvSpPr>
            <a:spLocks noGrp="1"/>
          </p:cNvSpPr>
          <p:nvPr>
            <p:ph type="sldNum" sz="quarter" idx="10"/>
          </p:nvPr>
        </p:nvSpPr>
        <p:spPr/>
        <p:txBody>
          <a:bodyPr/>
          <a:lstStyle/>
          <a:p>
            <a:fld id="{32A98A5E-89B4-CE49-BBEE-1AA0C1DFA082}" type="slidenum">
              <a:rPr lang="en-US" smtClean="0"/>
              <a:t>4</a:t>
            </a:fld>
            <a:endParaRPr lang="en-US"/>
          </a:p>
        </p:txBody>
      </p:sp>
    </p:spTree>
    <p:extLst>
      <p:ext uri="{BB962C8B-B14F-4D97-AF65-F5344CB8AC3E}">
        <p14:creationId xmlns:p14="http://schemas.microsoft.com/office/powerpoint/2010/main" val="1498548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see how the most widely used congestion control algorithm:</a:t>
            </a:r>
            <a:r>
              <a:rPr lang="en-US" baseline="0" dirty="0" smtClean="0"/>
              <a:t> TCP.</a:t>
            </a:r>
          </a:p>
          <a:p>
            <a:endParaRPr lang="en-US" baseline="0" dirty="0" smtClean="0"/>
          </a:p>
          <a:p>
            <a:r>
              <a:rPr lang="en-US" baseline="0" dirty="0" smtClean="0"/>
              <a:t>The basic idea behind TCP is simple: Let’s first send a few packets</a:t>
            </a:r>
          </a:p>
          <a:p>
            <a:endParaRPr lang="en-US" baseline="0" dirty="0" smtClean="0"/>
          </a:p>
          <a:p>
            <a:r>
              <a:rPr lang="en-US" baseline="0" dirty="0" smtClean="0"/>
              <a:t>If a packet is dropped, then let’s decrease the rate.</a:t>
            </a:r>
          </a:p>
          <a:p>
            <a:endParaRPr lang="en-US" baseline="0" dirty="0" smtClean="0"/>
          </a:p>
          <a:p>
            <a:r>
              <a:rPr lang="en-US" baseline="0" dirty="0" smtClean="0"/>
              <a:t>If there are no drops, then let’s increase the rate.</a:t>
            </a:r>
          </a:p>
          <a:p>
            <a:endParaRPr lang="en-US" baseline="0" dirty="0" smtClean="0"/>
          </a:p>
          <a:p>
            <a:r>
              <a:rPr lang="en-US" baseline="0" dirty="0" smtClean="0"/>
              <a:t>Now this rate is actually controlled by something called a “congestion window”.</a:t>
            </a:r>
          </a:p>
          <a:p>
            <a:endParaRPr lang="en-US" baseline="0" dirty="0" smtClean="0"/>
          </a:p>
          <a:p>
            <a:r>
              <a:rPr lang="en-US" baseline="0" dirty="0" smtClean="0"/>
              <a:t>The congestion window (</a:t>
            </a:r>
            <a:r>
              <a:rPr lang="en-US" baseline="0" dirty="0" err="1" smtClean="0"/>
              <a:t>cwnd</a:t>
            </a:r>
            <a:r>
              <a:rPr lang="en-US" baseline="0" dirty="0" smtClean="0"/>
              <a:t>) is the number of packets that the sender can send without expecting an acknowledgement. Remember that it takes one RTT for the sender to get an acknowledgement. So the </a:t>
            </a:r>
            <a:r>
              <a:rPr lang="en-US" baseline="0" dirty="0" err="1" smtClean="0"/>
              <a:t>cwnd</a:t>
            </a:r>
            <a:r>
              <a:rPr lang="en-US" baseline="0" dirty="0" smtClean="0"/>
              <a:t> is actually the number of packets sent per RTT.</a:t>
            </a:r>
          </a:p>
          <a:p>
            <a:endParaRPr lang="en-US" baseline="0" dirty="0" smtClean="0"/>
          </a:p>
          <a:p>
            <a:r>
              <a:rPr lang="en-US" baseline="0" dirty="0" smtClean="0"/>
              <a:t>So whenever we want to increase the rate, we increase </a:t>
            </a:r>
            <a:r>
              <a:rPr lang="en-US" baseline="0" dirty="0" err="1" smtClean="0"/>
              <a:t>cwnd</a:t>
            </a:r>
            <a:r>
              <a:rPr lang="en-US" baseline="0" dirty="0" smtClean="0"/>
              <a:t>. And we decrease </a:t>
            </a:r>
            <a:r>
              <a:rPr lang="en-US" baseline="0" dirty="0" err="1" smtClean="0"/>
              <a:t>cwnd</a:t>
            </a:r>
            <a:r>
              <a:rPr lang="en-US" baseline="0" dirty="0" smtClean="0"/>
              <a:t> to decrease the rate.</a:t>
            </a:r>
          </a:p>
          <a:p>
            <a:endParaRPr lang="en-US" baseline="0" dirty="0" smtClean="0"/>
          </a:p>
          <a:p>
            <a:r>
              <a:rPr lang="en-US" baseline="0" dirty="0" smtClean="0"/>
              <a:t>But how does the </a:t>
            </a:r>
            <a:r>
              <a:rPr lang="en-US" baseline="0" dirty="0" err="1" smtClean="0"/>
              <a:t>cwnd</a:t>
            </a:r>
            <a:r>
              <a:rPr lang="en-US" baseline="0" dirty="0" smtClean="0"/>
              <a:t> actually relate to the rate?</a:t>
            </a:r>
          </a:p>
          <a:p>
            <a:endParaRPr lang="en-US" baseline="0" dirty="0" smtClean="0"/>
          </a:p>
          <a:p>
            <a:r>
              <a:rPr lang="en-US" baseline="0" dirty="0" smtClean="0"/>
              <a:t>Recall that I mentioned that if the congestion window </a:t>
            </a:r>
            <a:r>
              <a:rPr lang="en-US" baseline="0" dirty="0" err="1" smtClean="0"/>
              <a:t>cwnd</a:t>
            </a:r>
            <a:r>
              <a:rPr lang="en-US" baseline="0" dirty="0" smtClean="0"/>
              <a:t> is the number of packets sent per RTT. So the throughput is simply </a:t>
            </a:r>
            <a:r>
              <a:rPr lang="en-US" baseline="0" dirty="0" err="1" smtClean="0"/>
              <a:t>cwnd</a:t>
            </a:r>
            <a:r>
              <a:rPr lang="en-US" baseline="0" dirty="0" smtClean="0"/>
              <a:t> divided by RTT. </a:t>
            </a:r>
            <a:endParaRPr lang="en-US" dirty="0"/>
          </a:p>
        </p:txBody>
      </p:sp>
      <p:sp>
        <p:nvSpPr>
          <p:cNvPr id="4" name="Slide Number Placeholder 3"/>
          <p:cNvSpPr>
            <a:spLocks noGrp="1"/>
          </p:cNvSpPr>
          <p:nvPr>
            <p:ph type="sldNum" sz="quarter" idx="10"/>
          </p:nvPr>
        </p:nvSpPr>
        <p:spPr/>
        <p:txBody>
          <a:bodyPr/>
          <a:lstStyle/>
          <a:p>
            <a:fld id="{32A98A5E-89B4-CE49-BBEE-1AA0C1DFA082}" type="slidenum">
              <a:rPr lang="en-US" smtClean="0"/>
              <a:t>5</a:t>
            </a:fld>
            <a:endParaRPr lang="en-US"/>
          </a:p>
        </p:txBody>
      </p:sp>
    </p:spTree>
    <p:extLst>
      <p:ext uri="{BB962C8B-B14F-4D97-AF65-F5344CB8AC3E}">
        <p14:creationId xmlns:p14="http://schemas.microsoft.com/office/powerpoint/2010/main" val="531649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how much do we actually increase</a:t>
            </a:r>
            <a:r>
              <a:rPr lang="en-US" baseline="0" dirty="0" smtClean="0"/>
              <a:t> or decrease the </a:t>
            </a:r>
            <a:r>
              <a:rPr lang="en-US" baseline="0" dirty="0" err="1" smtClean="0"/>
              <a:t>cwnd</a:t>
            </a:r>
            <a:r>
              <a:rPr lang="en-US" baseline="0" dirty="0" smtClean="0"/>
              <a:t>?</a:t>
            </a:r>
          </a:p>
          <a:p>
            <a:endParaRPr lang="en-US" baseline="0" dirty="0" smtClean="0"/>
          </a:p>
          <a:p>
            <a:r>
              <a:rPr lang="en-US" baseline="0" dirty="0" smtClean="0"/>
              <a:t>TCP uses a simple rule: Additive increase Multiplicative Decrease (AIMD for short).</a:t>
            </a:r>
          </a:p>
          <a:p>
            <a:endParaRPr lang="en-US" baseline="0" dirty="0" smtClean="0"/>
          </a:p>
          <a:p>
            <a:r>
              <a:rPr lang="en-US" baseline="0" dirty="0" smtClean="0"/>
              <a:t>Basically for every RTT:</a:t>
            </a:r>
          </a:p>
          <a:p>
            <a:endParaRPr lang="en-US" baseline="0" dirty="0" smtClean="0"/>
          </a:p>
          <a:p>
            <a:r>
              <a:rPr lang="en-US" baseline="0" dirty="0" smtClean="0"/>
              <a:t>If there’s no packet loss, then we simply increment the </a:t>
            </a:r>
            <a:r>
              <a:rPr lang="en-US" baseline="0" dirty="0" err="1" smtClean="0"/>
              <a:t>cwnd</a:t>
            </a:r>
            <a:r>
              <a:rPr lang="en-US" baseline="0" dirty="0" smtClean="0"/>
              <a:t> by 1</a:t>
            </a:r>
          </a:p>
          <a:p>
            <a:endParaRPr lang="en-US" baseline="0" dirty="0" smtClean="0"/>
          </a:p>
          <a:p>
            <a:r>
              <a:rPr lang="en-US" baseline="0" dirty="0" smtClean="0"/>
              <a:t>Of there is a packet loss, we halve </a:t>
            </a:r>
            <a:r>
              <a:rPr lang="en-US" baseline="0" dirty="0" err="1" smtClean="0"/>
              <a:t>cwnd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2A98A5E-89B4-CE49-BBEE-1AA0C1DFA082}" type="slidenum">
              <a:rPr lang="en-US" smtClean="0"/>
              <a:t>6</a:t>
            </a:fld>
            <a:endParaRPr lang="en-US"/>
          </a:p>
        </p:txBody>
      </p:sp>
    </p:spTree>
    <p:extLst>
      <p:ext uri="{BB962C8B-B14F-4D97-AF65-F5344CB8AC3E}">
        <p14:creationId xmlns:p14="http://schemas.microsoft.com/office/powerpoint/2010/main" val="531649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89106">
              <a:defRPr sz="2400">
                <a:solidFill>
                  <a:schemeClr val="tx1"/>
                </a:solidFill>
                <a:latin typeface="Comic Sans MS" charset="0"/>
                <a:ea typeface="ＭＳ Ｐゴシック" charset="0"/>
              </a:defRPr>
            </a:lvl1pPr>
            <a:lvl2pPr marL="731286" indent="-281264" defTabSz="889106">
              <a:defRPr sz="2400">
                <a:solidFill>
                  <a:schemeClr val="tx1"/>
                </a:solidFill>
                <a:latin typeface="Comic Sans MS" charset="0"/>
                <a:ea typeface="ＭＳ Ｐゴシック" charset="0"/>
              </a:defRPr>
            </a:lvl2pPr>
            <a:lvl3pPr marL="1125055" indent="-225011" defTabSz="889106">
              <a:defRPr sz="2400">
                <a:solidFill>
                  <a:schemeClr val="tx1"/>
                </a:solidFill>
                <a:latin typeface="Comic Sans MS" charset="0"/>
                <a:ea typeface="ＭＳ Ｐゴシック" charset="0"/>
              </a:defRPr>
            </a:lvl3pPr>
            <a:lvl4pPr marL="1575077" indent="-225011" defTabSz="889106">
              <a:defRPr sz="2400">
                <a:solidFill>
                  <a:schemeClr val="tx1"/>
                </a:solidFill>
                <a:latin typeface="Comic Sans MS" charset="0"/>
                <a:ea typeface="ＭＳ Ｐゴシック" charset="0"/>
              </a:defRPr>
            </a:lvl4pPr>
            <a:lvl5pPr marL="2025099" indent="-225011" defTabSz="889106">
              <a:defRPr sz="2400">
                <a:solidFill>
                  <a:schemeClr val="tx1"/>
                </a:solidFill>
                <a:latin typeface="Comic Sans MS" charset="0"/>
                <a:ea typeface="ＭＳ Ｐゴシック" charset="0"/>
              </a:defRPr>
            </a:lvl5pPr>
            <a:lvl6pPr marL="2475121" indent="-225011" defTabSz="889106" eaLnBrk="0" fontAlgn="base" hangingPunct="0">
              <a:spcBef>
                <a:spcPct val="0"/>
              </a:spcBef>
              <a:spcAft>
                <a:spcPct val="0"/>
              </a:spcAft>
              <a:defRPr sz="2400">
                <a:solidFill>
                  <a:schemeClr val="tx1"/>
                </a:solidFill>
                <a:latin typeface="Comic Sans MS" charset="0"/>
                <a:ea typeface="ＭＳ Ｐゴシック" charset="0"/>
              </a:defRPr>
            </a:lvl6pPr>
            <a:lvl7pPr marL="2925143" indent="-225011" defTabSz="889106" eaLnBrk="0" fontAlgn="base" hangingPunct="0">
              <a:spcBef>
                <a:spcPct val="0"/>
              </a:spcBef>
              <a:spcAft>
                <a:spcPct val="0"/>
              </a:spcAft>
              <a:defRPr sz="2400">
                <a:solidFill>
                  <a:schemeClr val="tx1"/>
                </a:solidFill>
                <a:latin typeface="Comic Sans MS" charset="0"/>
                <a:ea typeface="ＭＳ Ｐゴシック" charset="0"/>
              </a:defRPr>
            </a:lvl7pPr>
            <a:lvl8pPr marL="3375165" indent="-225011" defTabSz="889106" eaLnBrk="0" fontAlgn="base" hangingPunct="0">
              <a:spcBef>
                <a:spcPct val="0"/>
              </a:spcBef>
              <a:spcAft>
                <a:spcPct val="0"/>
              </a:spcAft>
              <a:defRPr sz="2400">
                <a:solidFill>
                  <a:schemeClr val="tx1"/>
                </a:solidFill>
                <a:latin typeface="Comic Sans MS" charset="0"/>
                <a:ea typeface="ＭＳ Ｐゴシック" charset="0"/>
              </a:defRPr>
            </a:lvl8pPr>
            <a:lvl9pPr marL="3825187" indent="-225011" defTabSz="889106" eaLnBrk="0" fontAlgn="base" hangingPunct="0">
              <a:spcBef>
                <a:spcPct val="0"/>
              </a:spcBef>
              <a:spcAft>
                <a:spcPct val="0"/>
              </a:spcAft>
              <a:defRPr sz="2400">
                <a:solidFill>
                  <a:schemeClr val="tx1"/>
                </a:solidFill>
                <a:latin typeface="Comic Sans MS" charset="0"/>
                <a:ea typeface="ＭＳ Ｐゴシック" charset="0"/>
              </a:defRPr>
            </a:lvl9pPr>
          </a:lstStyle>
          <a:p>
            <a:fld id="{4E8397F0-5637-B048-AAC7-EFE4EF268BD7}" type="slidenum">
              <a:rPr lang="en-US" sz="1100">
                <a:latin typeface="Times New Roman" charset="0"/>
              </a:rPr>
              <a:pPr/>
              <a:t>7</a:t>
            </a:fld>
            <a:endParaRPr lang="en-US" sz="1100">
              <a:latin typeface="Times New Roman" charset="0"/>
            </a:endParaRPr>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r>
              <a:rPr lang="en-US" dirty="0" smtClean="0">
                <a:latin typeface="Times New Roman" charset="0"/>
              </a:rPr>
              <a:t>So let’s look at</a:t>
            </a:r>
            <a:r>
              <a:rPr lang="en-US" baseline="0" dirty="0" smtClean="0">
                <a:latin typeface="Times New Roman" charset="0"/>
              </a:rPr>
              <a:t> additive increase more closely.</a:t>
            </a:r>
          </a:p>
          <a:p>
            <a:endParaRPr lang="en-US" baseline="0" dirty="0" smtClean="0">
              <a:latin typeface="Times New Roman" charset="0"/>
            </a:endParaRPr>
          </a:p>
          <a:p>
            <a:r>
              <a:rPr lang="en-US" baseline="0" dirty="0" smtClean="0">
                <a:latin typeface="Times New Roman" charset="0"/>
              </a:rPr>
              <a:t>Let’s say the </a:t>
            </a:r>
            <a:r>
              <a:rPr lang="en-US" baseline="0" dirty="0" err="1" smtClean="0">
                <a:latin typeface="Times New Roman" charset="0"/>
              </a:rPr>
              <a:t>cwnd</a:t>
            </a:r>
            <a:r>
              <a:rPr lang="en-US" baseline="0" dirty="0" smtClean="0">
                <a:latin typeface="Times New Roman" charset="0"/>
              </a:rPr>
              <a:t> is initially 1. So the source sends 1 packet to the destination and waits for the ACK.</a:t>
            </a:r>
          </a:p>
          <a:p>
            <a:endParaRPr lang="en-US" baseline="0" dirty="0" smtClean="0">
              <a:latin typeface="Times New Roman" charset="0"/>
            </a:endParaRPr>
          </a:p>
          <a:p>
            <a:r>
              <a:rPr lang="en-US" baseline="0" dirty="0" smtClean="0">
                <a:latin typeface="Times New Roman" charset="0"/>
              </a:rPr>
              <a:t>Once it receives the ACK, it increments </a:t>
            </a:r>
            <a:r>
              <a:rPr lang="en-US" baseline="0" dirty="0" err="1" smtClean="0">
                <a:latin typeface="Times New Roman" charset="0"/>
              </a:rPr>
              <a:t>cwnd</a:t>
            </a:r>
            <a:r>
              <a:rPr lang="en-US" baseline="0" dirty="0" smtClean="0">
                <a:latin typeface="Times New Roman" charset="0"/>
              </a:rPr>
              <a:t>, so </a:t>
            </a:r>
            <a:r>
              <a:rPr lang="en-US" baseline="0" dirty="0" err="1" smtClean="0">
                <a:latin typeface="Times New Roman" charset="0"/>
              </a:rPr>
              <a:t>cwnd</a:t>
            </a:r>
            <a:r>
              <a:rPr lang="en-US" baseline="0" dirty="0" smtClean="0">
                <a:latin typeface="Times New Roman" charset="0"/>
              </a:rPr>
              <a:t> is now 2. At this point, it sends 2 packets before expecting an ACK.</a:t>
            </a:r>
          </a:p>
          <a:p>
            <a:endParaRPr lang="en-US" baseline="0" dirty="0" smtClean="0">
              <a:latin typeface="Times New Roman" charset="0"/>
            </a:endParaRPr>
          </a:p>
          <a:p>
            <a:r>
              <a:rPr lang="en-US" baseline="0" dirty="0" smtClean="0">
                <a:latin typeface="Times New Roman" charset="0"/>
              </a:rPr>
              <a:t>Once it receives these ACKs, it again increments </a:t>
            </a:r>
            <a:r>
              <a:rPr lang="en-US" baseline="0" dirty="0" err="1" smtClean="0">
                <a:latin typeface="Times New Roman" charset="0"/>
              </a:rPr>
              <a:t>cwnd</a:t>
            </a:r>
            <a:r>
              <a:rPr lang="en-US" baseline="0" dirty="0" smtClean="0">
                <a:latin typeface="Times New Roman" charset="0"/>
              </a:rPr>
              <a:t> to 3 and sends 3 packets and the process repeats similarly, with the </a:t>
            </a:r>
            <a:r>
              <a:rPr lang="en-US" baseline="0" dirty="0" err="1" smtClean="0">
                <a:latin typeface="Times New Roman" charset="0"/>
              </a:rPr>
              <a:t>cwnd</a:t>
            </a:r>
            <a:r>
              <a:rPr lang="en-US" baseline="0" dirty="0" smtClean="0">
                <a:latin typeface="Times New Roman" charset="0"/>
              </a:rPr>
              <a:t> incremented by one every RTT.</a:t>
            </a:r>
          </a:p>
          <a:p>
            <a:endParaRPr lang="en-US" baseline="0" dirty="0" smtClean="0">
              <a:latin typeface="Times New Roman" charset="0"/>
            </a:endParaRPr>
          </a:p>
          <a:p>
            <a:r>
              <a:rPr lang="en-US" baseline="0" dirty="0" smtClean="0">
                <a:latin typeface="Times New Roman" charset="0"/>
              </a:rPr>
              <a:t>So let’s see when multiplicative decrease happens.</a:t>
            </a:r>
          </a:p>
          <a:p>
            <a:endParaRPr lang="en-US" baseline="0" dirty="0" smtClean="0">
              <a:latin typeface="Times New Roman" charset="0"/>
            </a:endParaRPr>
          </a:p>
          <a:p>
            <a:r>
              <a:rPr lang="en-US" baseline="0" dirty="0" smtClean="0">
                <a:latin typeface="Times New Roman" charset="0"/>
              </a:rPr>
              <a:t>Suppose the </a:t>
            </a:r>
            <a:r>
              <a:rPr lang="en-US" baseline="0" dirty="0" err="1" smtClean="0">
                <a:latin typeface="Times New Roman" charset="0"/>
              </a:rPr>
              <a:t>cwnd</a:t>
            </a:r>
            <a:r>
              <a:rPr lang="en-US" baseline="0" dirty="0" smtClean="0">
                <a:latin typeface="Times New Roman" charset="0"/>
              </a:rPr>
              <a:t> is 10 and it so happens that the last packet was dropped due to congestion.</a:t>
            </a:r>
          </a:p>
          <a:p>
            <a:endParaRPr lang="en-US" baseline="0" dirty="0" smtClean="0">
              <a:latin typeface="Times New Roman" charset="0"/>
            </a:endParaRPr>
          </a:p>
          <a:p>
            <a:r>
              <a:rPr lang="en-US" baseline="0" dirty="0" smtClean="0">
                <a:latin typeface="Times New Roman" charset="0"/>
              </a:rPr>
              <a:t>At this point, the source perceives the congestion and immediately halves its </a:t>
            </a:r>
            <a:r>
              <a:rPr lang="en-US" baseline="0" dirty="0" err="1" smtClean="0">
                <a:latin typeface="Times New Roman" charset="0"/>
              </a:rPr>
              <a:t>cwnd</a:t>
            </a:r>
            <a:r>
              <a:rPr lang="en-US" baseline="0" dirty="0" smtClean="0">
                <a:latin typeface="Times New Roman" charset="0"/>
              </a:rPr>
              <a:t> to 5 for future transmissions.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natural question one</a:t>
            </a:r>
            <a:r>
              <a:rPr lang="en-US" baseline="0" dirty="0" smtClean="0"/>
              <a:t> might ask is why additive increase and multiplicative decrease… why not any other combination? The reason is that AIMD leads to both efficiency and fairness. In fact the cool property of AIMD is that it converges to the right intersection of fairness and efficiency no matter where we start.</a:t>
            </a:r>
          </a:p>
          <a:p>
            <a:r>
              <a:rPr lang="en-US" baseline="0" dirty="0" smtClean="0"/>
              <a:t>To see how, let’s go back to an example with 2 users X1 and X2 who share a bottleneck link of capacity C.</a:t>
            </a:r>
          </a:p>
          <a:p>
            <a:r>
              <a:rPr lang="en-US" baseline="0" dirty="0" smtClean="0"/>
              <a:t>Now there are two lines of interest: an efficiency line, x1 + x2 = C… so any pair of </a:t>
            </a:r>
            <a:r>
              <a:rPr lang="en-US" baseline="0" dirty="0" err="1" smtClean="0"/>
              <a:t>cwnds</a:t>
            </a:r>
            <a:r>
              <a:rPr lang="en-US" baseline="0" dirty="0" smtClean="0"/>
              <a:t> on this line satisfy efficiency. Also, any </a:t>
            </a:r>
            <a:r>
              <a:rPr lang="en-US" baseline="0" dirty="0" err="1" smtClean="0"/>
              <a:t>poinys</a:t>
            </a:r>
            <a:r>
              <a:rPr lang="en-US" baseline="0" dirty="0" smtClean="0"/>
              <a:t> within this triangle will not suffer packet loss.</a:t>
            </a:r>
          </a:p>
          <a:p>
            <a:r>
              <a:rPr lang="en-US" baseline="0" dirty="0" smtClean="0"/>
              <a:t>The second line is the fairness line. Points on this line are fair to both users. There’s just one point (C/2, C/2) where both fairness and efficiency intersect… This is where we’d like to be.</a:t>
            </a:r>
          </a:p>
          <a:p>
            <a:endParaRPr lang="en-US" baseline="0" dirty="0" smtClean="0"/>
          </a:p>
          <a:p>
            <a:r>
              <a:rPr lang="en-US" baseline="0" dirty="0" smtClean="0"/>
              <a:t>Suppose we start at some initial value of the congestion windows (x1, x2).. Now this is outside the triangle as x1+2 exceeds the capacity… so x1 and x2 halve.</a:t>
            </a:r>
          </a:p>
          <a:p>
            <a:endParaRPr lang="en-US" baseline="0" dirty="0" smtClean="0"/>
          </a:p>
          <a:p>
            <a:r>
              <a:rPr lang="en-US" baseline="0" dirty="0" smtClean="0"/>
              <a:t>Now x1 and x2 follow additive increase… so they increase on a line with a slightly smaller slope… Again at some point, they exceed capacity… so they halve again.</a:t>
            </a:r>
          </a:p>
          <a:p>
            <a:endParaRPr lang="en-US" baseline="0" dirty="0" smtClean="0"/>
          </a:p>
          <a:p>
            <a:r>
              <a:rPr lang="en-US" baseline="0" dirty="0" smtClean="0"/>
              <a:t>Once again, they follow additive increase parallel to the fairness line… In fact, it is very clear that as this process repeats, TCP will eventually converge to the intersection of fairness and efficiency.</a:t>
            </a:r>
          </a:p>
        </p:txBody>
      </p:sp>
      <p:sp>
        <p:nvSpPr>
          <p:cNvPr id="4" name="Slide Number Placeholder 3"/>
          <p:cNvSpPr>
            <a:spLocks noGrp="1"/>
          </p:cNvSpPr>
          <p:nvPr>
            <p:ph type="sldNum" sz="quarter" idx="10"/>
          </p:nvPr>
        </p:nvSpPr>
        <p:spPr/>
        <p:txBody>
          <a:bodyPr/>
          <a:lstStyle/>
          <a:p>
            <a:fld id="{32A98A5E-89B4-CE49-BBEE-1AA0C1DFA082}" type="slidenum">
              <a:rPr lang="en-US" smtClean="0"/>
              <a:t>8</a:t>
            </a:fld>
            <a:endParaRPr lang="en-US"/>
          </a:p>
        </p:txBody>
      </p:sp>
    </p:spTree>
    <p:extLst>
      <p:ext uri="{BB962C8B-B14F-4D97-AF65-F5344CB8AC3E}">
        <p14:creationId xmlns:p14="http://schemas.microsoft.com/office/powerpoint/2010/main" val="2928064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far, we’ve seen how TCP</a:t>
            </a:r>
            <a:r>
              <a:rPr lang="en-US" baseline="0" dirty="0" smtClean="0"/>
              <a:t> works.. So let’s move on to DCTCP.. TCP for data centers.</a:t>
            </a:r>
          </a:p>
          <a:p>
            <a:endParaRPr lang="en-US" baseline="0" dirty="0" smtClean="0"/>
          </a:p>
          <a:p>
            <a:r>
              <a:rPr lang="en-US" baseline="0" dirty="0" smtClean="0"/>
              <a:t>Now data center traffic is a different beast.. It has two types of flows. </a:t>
            </a:r>
          </a:p>
          <a:p>
            <a:endParaRPr lang="en-US" baseline="0" dirty="0" smtClean="0"/>
          </a:p>
          <a:p>
            <a:r>
              <a:rPr lang="en-US" baseline="0" dirty="0" smtClean="0"/>
              <a:t>Short flows (aka mice) .. These are often a few kilobytes.. But are extremely delay sensitive. For example, your </a:t>
            </a:r>
            <a:r>
              <a:rPr lang="en-US" baseline="0" dirty="0" err="1" smtClean="0"/>
              <a:t>google</a:t>
            </a:r>
            <a:r>
              <a:rPr lang="en-US" baseline="0" dirty="0" smtClean="0"/>
              <a:t> search response is small but you want it as soon as possible.</a:t>
            </a:r>
          </a:p>
          <a:p>
            <a:endParaRPr lang="en-US" baseline="0" dirty="0" smtClean="0"/>
          </a:p>
          <a:p>
            <a:r>
              <a:rPr lang="en-US" baseline="0" dirty="0" smtClean="0"/>
              <a:t>Large flows (aka elephants) are several MB. You usually don</a:t>
            </a:r>
            <a:r>
              <a:rPr lang="fr-FR" baseline="0" dirty="0" smtClean="0"/>
              <a:t>’</a:t>
            </a:r>
            <a:r>
              <a:rPr lang="en-US" baseline="0" dirty="0" smtClean="0"/>
              <a:t>t care about their delay.. But you want their throughput to be as high as possible.</a:t>
            </a:r>
          </a:p>
          <a:p>
            <a:endParaRPr lang="en-US" baseline="0" dirty="0" smtClean="0"/>
          </a:p>
          <a:p>
            <a:r>
              <a:rPr lang="en-US" baseline="0" dirty="0" smtClean="0"/>
              <a:t>The problem with TCP is that it suffers from 2 major problems in data centers: </a:t>
            </a:r>
            <a:r>
              <a:rPr lang="en-US" baseline="0" dirty="0" err="1" smtClean="0"/>
              <a:t>incast</a:t>
            </a:r>
            <a:r>
              <a:rPr lang="en-US" baseline="0" dirty="0" smtClean="0"/>
              <a:t> and queue buildup.</a:t>
            </a:r>
            <a:endParaRPr lang="en-US" dirty="0"/>
          </a:p>
        </p:txBody>
      </p:sp>
      <p:sp>
        <p:nvSpPr>
          <p:cNvPr id="4" name="Slide Number Placeholder 3"/>
          <p:cNvSpPr>
            <a:spLocks noGrp="1"/>
          </p:cNvSpPr>
          <p:nvPr>
            <p:ph type="sldNum" sz="quarter" idx="10"/>
          </p:nvPr>
        </p:nvSpPr>
        <p:spPr/>
        <p:txBody>
          <a:bodyPr/>
          <a:lstStyle/>
          <a:p>
            <a:fld id="{32A98A5E-89B4-CE49-BBEE-1AA0C1DFA082}" type="slidenum">
              <a:rPr lang="en-US" smtClean="0"/>
              <a:t>11</a:t>
            </a:fld>
            <a:endParaRPr lang="en-US"/>
          </a:p>
        </p:txBody>
      </p:sp>
    </p:spTree>
    <p:extLst>
      <p:ext uri="{BB962C8B-B14F-4D97-AF65-F5344CB8AC3E}">
        <p14:creationId xmlns:p14="http://schemas.microsoft.com/office/powerpoint/2010/main" val="1902276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CFEC6D-024C-2C43-AA0D-6C749CC23970}" type="datetimeFigureOut">
              <a:rPr lang="en-US" smtClean="0"/>
              <a:t>4/2/13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42CBC-38E8-1F4F-8F31-228412A324EF}" type="slidenum">
              <a:rPr lang="en-US" smtClean="0"/>
              <a:t>‹#›</a:t>
            </a:fld>
            <a:endParaRPr lang="en-US"/>
          </a:p>
        </p:txBody>
      </p:sp>
    </p:spTree>
    <p:extLst>
      <p:ext uri="{BB962C8B-B14F-4D97-AF65-F5344CB8AC3E}">
        <p14:creationId xmlns:p14="http://schemas.microsoft.com/office/powerpoint/2010/main" val="2582890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FEC6D-024C-2C43-AA0D-6C749CC23970}" type="datetimeFigureOut">
              <a:rPr lang="en-US" smtClean="0"/>
              <a:t>4/2/13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42CBC-38E8-1F4F-8F31-228412A324EF}" type="slidenum">
              <a:rPr lang="en-US" smtClean="0"/>
              <a:t>‹#›</a:t>
            </a:fld>
            <a:endParaRPr lang="en-US"/>
          </a:p>
        </p:txBody>
      </p:sp>
    </p:spTree>
    <p:extLst>
      <p:ext uri="{BB962C8B-B14F-4D97-AF65-F5344CB8AC3E}">
        <p14:creationId xmlns:p14="http://schemas.microsoft.com/office/powerpoint/2010/main" val="389313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FEC6D-024C-2C43-AA0D-6C749CC23970}" type="datetimeFigureOut">
              <a:rPr lang="en-US" smtClean="0"/>
              <a:t>4/2/13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42CBC-38E8-1F4F-8F31-228412A324EF}" type="slidenum">
              <a:rPr lang="en-US" smtClean="0"/>
              <a:t>‹#›</a:t>
            </a:fld>
            <a:endParaRPr lang="en-US"/>
          </a:p>
        </p:txBody>
      </p:sp>
    </p:spTree>
    <p:extLst>
      <p:ext uri="{BB962C8B-B14F-4D97-AF65-F5344CB8AC3E}">
        <p14:creationId xmlns:p14="http://schemas.microsoft.com/office/powerpoint/2010/main" val="368247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FEC6D-024C-2C43-AA0D-6C749CC23970}" type="datetimeFigureOut">
              <a:rPr lang="en-US" smtClean="0"/>
              <a:t>4/2/13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42CBC-38E8-1F4F-8F31-228412A324EF}" type="slidenum">
              <a:rPr lang="en-US" smtClean="0"/>
              <a:t>‹#›</a:t>
            </a:fld>
            <a:endParaRPr lang="en-US"/>
          </a:p>
        </p:txBody>
      </p:sp>
    </p:spTree>
    <p:extLst>
      <p:ext uri="{BB962C8B-B14F-4D97-AF65-F5344CB8AC3E}">
        <p14:creationId xmlns:p14="http://schemas.microsoft.com/office/powerpoint/2010/main" val="2473689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CFEC6D-024C-2C43-AA0D-6C749CC23970}" type="datetimeFigureOut">
              <a:rPr lang="en-US" smtClean="0"/>
              <a:t>4/2/13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42CBC-38E8-1F4F-8F31-228412A324EF}" type="slidenum">
              <a:rPr lang="en-US" smtClean="0"/>
              <a:t>‹#›</a:t>
            </a:fld>
            <a:endParaRPr lang="en-US"/>
          </a:p>
        </p:txBody>
      </p:sp>
    </p:spTree>
    <p:extLst>
      <p:ext uri="{BB962C8B-B14F-4D97-AF65-F5344CB8AC3E}">
        <p14:creationId xmlns:p14="http://schemas.microsoft.com/office/powerpoint/2010/main" val="339300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CFEC6D-024C-2C43-AA0D-6C749CC23970}" type="datetimeFigureOut">
              <a:rPr lang="en-US" smtClean="0"/>
              <a:t>4/2/13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42CBC-38E8-1F4F-8F31-228412A324EF}" type="slidenum">
              <a:rPr lang="en-US" smtClean="0"/>
              <a:t>‹#›</a:t>
            </a:fld>
            <a:endParaRPr lang="en-US"/>
          </a:p>
        </p:txBody>
      </p:sp>
    </p:spTree>
    <p:extLst>
      <p:ext uri="{BB962C8B-B14F-4D97-AF65-F5344CB8AC3E}">
        <p14:creationId xmlns:p14="http://schemas.microsoft.com/office/powerpoint/2010/main" val="66755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CFEC6D-024C-2C43-AA0D-6C749CC23970}" type="datetimeFigureOut">
              <a:rPr lang="en-US" smtClean="0"/>
              <a:t>4/2/13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742CBC-38E8-1F4F-8F31-228412A324EF}" type="slidenum">
              <a:rPr lang="en-US" smtClean="0"/>
              <a:t>‹#›</a:t>
            </a:fld>
            <a:endParaRPr lang="en-US"/>
          </a:p>
        </p:txBody>
      </p:sp>
    </p:spTree>
    <p:extLst>
      <p:ext uri="{BB962C8B-B14F-4D97-AF65-F5344CB8AC3E}">
        <p14:creationId xmlns:p14="http://schemas.microsoft.com/office/powerpoint/2010/main" val="3764383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CFEC6D-024C-2C43-AA0D-6C749CC23970}" type="datetimeFigureOut">
              <a:rPr lang="en-US" smtClean="0"/>
              <a:t>4/2/13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742CBC-38E8-1F4F-8F31-228412A324EF}" type="slidenum">
              <a:rPr lang="en-US" smtClean="0"/>
              <a:t>‹#›</a:t>
            </a:fld>
            <a:endParaRPr lang="en-US"/>
          </a:p>
        </p:txBody>
      </p:sp>
    </p:spTree>
    <p:extLst>
      <p:ext uri="{BB962C8B-B14F-4D97-AF65-F5344CB8AC3E}">
        <p14:creationId xmlns:p14="http://schemas.microsoft.com/office/powerpoint/2010/main" val="942846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FEC6D-024C-2C43-AA0D-6C749CC23970}" type="datetimeFigureOut">
              <a:rPr lang="en-US" smtClean="0"/>
              <a:t>4/2/13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742CBC-38E8-1F4F-8F31-228412A324EF}" type="slidenum">
              <a:rPr lang="en-US" smtClean="0"/>
              <a:t>‹#›</a:t>
            </a:fld>
            <a:endParaRPr lang="en-US"/>
          </a:p>
        </p:txBody>
      </p:sp>
    </p:spTree>
    <p:extLst>
      <p:ext uri="{BB962C8B-B14F-4D97-AF65-F5344CB8AC3E}">
        <p14:creationId xmlns:p14="http://schemas.microsoft.com/office/powerpoint/2010/main" val="1199240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FEC6D-024C-2C43-AA0D-6C749CC23970}" type="datetimeFigureOut">
              <a:rPr lang="en-US" smtClean="0"/>
              <a:t>4/2/13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42CBC-38E8-1F4F-8F31-228412A324EF}" type="slidenum">
              <a:rPr lang="en-US" smtClean="0"/>
              <a:t>‹#›</a:t>
            </a:fld>
            <a:endParaRPr lang="en-US"/>
          </a:p>
        </p:txBody>
      </p:sp>
    </p:spTree>
    <p:extLst>
      <p:ext uri="{BB962C8B-B14F-4D97-AF65-F5344CB8AC3E}">
        <p14:creationId xmlns:p14="http://schemas.microsoft.com/office/powerpoint/2010/main" val="113235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FEC6D-024C-2C43-AA0D-6C749CC23970}" type="datetimeFigureOut">
              <a:rPr lang="en-US" smtClean="0"/>
              <a:t>4/2/13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42CBC-38E8-1F4F-8F31-228412A324EF}" type="slidenum">
              <a:rPr lang="en-US" smtClean="0"/>
              <a:t>‹#›</a:t>
            </a:fld>
            <a:endParaRPr lang="en-US"/>
          </a:p>
        </p:txBody>
      </p:sp>
    </p:spTree>
    <p:extLst>
      <p:ext uri="{BB962C8B-B14F-4D97-AF65-F5344CB8AC3E}">
        <p14:creationId xmlns:p14="http://schemas.microsoft.com/office/powerpoint/2010/main" val="34470748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FEC6D-024C-2C43-AA0D-6C749CC23970}" type="datetimeFigureOut">
              <a:rPr lang="en-US" smtClean="0"/>
              <a:t>4/2/13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42CBC-38E8-1F4F-8F31-228412A324EF}" type="slidenum">
              <a:rPr lang="en-US" smtClean="0"/>
              <a:t>‹#›</a:t>
            </a:fld>
            <a:endParaRPr lang="en-US"/>
          </a:p>
        </p:txBody>
      </p:sp>
    </p:spTree>
    <p:extLst>
      <p:ext uri="{BB962C8B-B14F-4D97-AF65-F5344CB8AC3E}">
        <p14:creationId xmlns:p14="http://schemas.microsoft.com/office/powerpoint/2010/main" val="3232404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jpeg"/><Relationship Id="rId7" Type="http://schemas.openxmlformats.org/officeDocument/2006/relationships/image" Target="../media/image6.gif"/><Relationship Id="rId8" Type="http://schemas.openxmlformats.org/officeDocument/2006/relationships/image" Target="../media/image7.gif"/><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jpe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image" Target="../media/image3.png"/><Relationship Id="rId5" Type="http://schemas.openxmlformats.org/officeDocument/2006/relationships/image" Target="../media/image5.jpeg"/><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 Id="rId3"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1" Type="http://schemas.openxmlformats.org/officeDocument/2006/relationships/tags" Target="../tags/tag6.x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342" y="2130425"/>
            <a:ext cx="8172700" cy="1470025"/>
          </a:xfrm>
        </p:spPr>
        <p:txBody>
          <a:bodyPr/>
          <a:lstStyle/>
          <a:p>
            <a:r>
              <a:rPr lang="en-US" dirty="0" smtClean="0"/>
              <a:t>Congestion Control: TCP &amp; DC-TCP</a:t>
            </a:r>
            <a:endParaRPr lang="en-US" dirty="0"/>
          </a:p>
        </p:txBody>
      </p:sp>
      <p:sp>
        <p:nvSpPr>
          <p:cNvPr id="3" name="Subtitle 2"/>
          <p:cNvSpPr>
            <a:spLocks noGrp="1"/>
          </p:cNvSpPr>
          <p:nvPr>
            <p:ph type="subTitle" idx="1"/>
          </p:nvPr>
        </p:nvSpPr>
        <p:spPr/>
        <p:txBody>
          <a:bodyPr/>
          <a:lstStyle/>
          <a:p>
            <a:r>
              <a:rPr lang="en-US" dirty="0" smtClean="0"/>
              <a:t>Swarun Kumar</a:t>
            </a:r>
            <a:endParaRPr lang="en-US" dirty="0"/>
          </a:p>
        </p:txBody>
      </p:sp>
      <p:sp>
        <p:nvSpPr>
          <p:cNvPr id="4" name="TextBox 3"/>
          <p:cNvSpPr txBox="1"/>
          <p:nvPr/>
        </p:nvSpPr>
        <p:spPr>
          <a:xfrm>
            <a:off x="1195364" y="5937734"/>
            <a:ext cx="6761762" cy="523220"/>
          </a:xfrm>
          <a:prstGeom prst="rect">
            <a:avLst/>
          </a:prstGeom>
          <a:noFill/>
        </p:spPr>
        <p:txBody>
          <a:bodyPr wrap="none" rtlCol="0">
            <a:spAutoFit/>
          </a:bodyPr>
          <a:lstStyle/>
          <a:p>
            <a:r>
              <a:rPr lang="en-US" sz="2800" dirty="0" smtClean="0"/>
              <a:t>With Slides From: Prof. Katabi, </a:t>
            </a:r>
            <a:r>
              <a:rPr lang="en-US" sz="2800" dirty="0" err="1" smtClean="0"/>
              <a:t>Alizadeh</a:t>
            </a:r>
            <a:r>
              <a:rPr lang="en-US" sz="2800" dirty="0" smtClean="0"/>
              <a:t> et al.</a:t>
            </a:r>
            <a:endParaRPr lang="en-US" sz="2800" dirty="0"/>
          </a:p>
        </p:txBody>
      </p:sp>
    </p:spTree>
    <p:extLst>
      <p:ext uri="{BB962C8B-B14F-4D97-AF65-F5344CB8AC3E}">
        <p14:creationId xmlns:p14="http://schemas.microsoft.com/office/powerpoint/2010/main" val="40352297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dirty="0" smtClean="0"/>
              <a:t>TCP Add-ons: Fast retransmit/recovery</a:t>
            </a:r>
            <a:endParaRPr lang="en-US" dirty="0">
              <a:latin typeface="Comic Sans MS" charset="0"/>
            </a:endParaRPr>
          </a:p>
        </p:txBody>
      </p:sp>
      <p:sp>
        <p:nvSpPr>
          <p:cNvPr id="20" name="Line 3"/>
          <p:cNvSpPr>
            <a:spLocks noChangeShapeType="1"/>
          </p:cNvSpPr>
          <p:nvPr/>
        </p:nvSpPr>
        <p:spPr bwMode="auto">
          <a:xfrm>
            <a:off x="839788" y="2589213"/>
            <a:ext cx="0" cy="2509837"/>
          </a:xfrm>
          <a:prstGeom prst="line">
            <a:avLst/>
          </a:prstGeom>
          <a:noFill/>
          <a:ln w="349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 name="Line 4"/>
          <p:cNvSpPr>
            <a:spLocks noChangeShapeType="1"/>
          </p:cNvSpPr>
          <p:nvPr/>
        </p:nvSpPr>
        <p:spPr bwMode="auto">
          <a:xfrm>
            <a:off x="839788" y="5099050"/>
            <a:ext cx="6856412" cy="635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 name="Text Box 5"/>
          <p:cNvSpPr txBox="1">
            <a:spLocks noChangeArrowheads="1"/>
          </p:cNvSpPr>
          <p:nvPr/>
        </p:nvSpPr>
        <p:spPr bwMode="auto">
          <a:xfrm>
            <a:off x="7543800" y="5029200"/>
            <a:ext cx="860425" cy="457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50800">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spAutoFit/>
          </a:bodyPr>
          <a:lstStyle>
            <a:lvl1pPr defTabSz="912813">
              <a:defRPr sz="2400">
                <a:solidFill>
                  <a:schemeClr val="tx1"/>
                </a:solidFill>
                <a:latin typeface="Comic Sans MS" charset="0"/>
                <a:ea typeface="ＭＳ Ｐゴシック" charset="0"/>
              </a:defRPr>
            </a:lvl1pPr>
            <a:lvl2pPr marL="742950" indent="-285750" defTabSz="912813">
              <a:defRPr sz="2400">
                <a:solidFill>
                  <a:schemeClr val="tx1"/>
                </a:solidFill>
                <a:latin typeface="Comic Sans MS" charset="0"/>
                <a:ea typeface="ＭＳ Ｐゴシック" charset="0"/>
              </a:defRPr>
            </a:lvl2pPr>
            <a:lvl3pPr marL="1143000" indent="-228600" defTabSz="912813">
              <a:defRPr sz="2400">
                <a:solidFill>
                  <a:schemeClr val="tx1"/>
                </a:solidFill>
                <a:latin typeface="Comic Sans MS" charset="0"/>
                <a:ea typeface="ＭＳ Ｐゴシック" charset="0"/>
              </a:defRPr>
            </a:lvl3pPr>
            <a:lvl4pPr marL="1600200" indent="-228600" defTabSz="912813">
              <a:defRPr sz="2400">
                <a:solidFill>
                  <a:schemeClr val="tx1"/>
                </a:solidFill>
                <a:latin typeface="Comic Sans MS" charset="0"/>
                <a:ea typeface="ＭＳ Ｐゴシック" charset="0"/>
              </a:defRPr>
            </a:lvl4pPr>
            <a:lvl5pPr marL="2057400" indent="-228600" defTabSz="912813">
              <a:defRPr sz="2400">
                <a:solidFill>
                  <a:schemeClr val="tx1"/>
                </a:solidFill>
                <a:latin typeface="Comic Sans MS" charset="0"/>
                <a:ea typeface="ＭＳ Ｐゴシック" charset="0"/>
              </a:defRPr>
            </a:lvl5pPr>
            <a:lvl6pPr marL="2514600" indent="-228600" defTabSz="912813"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defTabSz="912813"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defTabSz="912813"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defTabSz="912813" eaLnBrk="0" fontAlgn="base" hangingPunct="0">
              <a:spcBef>
                <a:spcPct val="0"/>
              </a:spcBef>
              <a:spcAft>
                <a:spcPct val="0"/>
              </a:spcAft>
              <a:defRPr sz="2400">
                <a:solidFill>
                  <a:schemeClr val="tx1"/>
                </a:solidFill>
                <a:latin typeface="Comic Sans MS" charset="0"/>
                <a:ea typeface="ＭＳ Ｐゴシック" charset="0"/>
              </a:defRPr>
            </a:lvl9pPr>
          </a:lstStyle>
          <a:p>
            <a:r>
              <a:rPr lang="en-US" b="1">
                <a:latin typeface="Times New Roman" charset="0"/>
              </a:rPr>
              <a:t>Time</a:t>
            </a:r>
          </a:p>
        </p:txBody>
      </p:sp>
      <p:sp>
        <p:nvSpPr>
          <p:cNvPr id="23" name="Text Box 6"/>
          <p:cNvSpPr txBox="1">
            <a:spLocks noChangeArrowheads="1"/>
          </p:cNvSpPr>
          <p:nvPr/>
        </p:nvSpPr>
        <p:spPr bwMode="auto">
          <a:xfrm>
            <a:off x="228600" y="1905000"/>
            <a:ext cx="1641475" cy="67627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50800">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spAutoFit/>
          </a:bodyPr>
          <a:lstStyle>
            <a:lvl1pPr defTabSz="912813">
              <a:defRPr sz="2400">
                <a:solidFill>
                  <a:schemeClr val="tx1"/>
                </a:solidFill>
                <a:latin typeface="Comic Sans MS" charset="0"/>
                <a:ea typeface="ＭＳ Ｐゴシック" charset="0"/>
              </a:defRPr>
            </a:lvl1pPr>
            <a:lvl2pPr marL="742950" indent="-285750" defTabSz="912813">
              <a:defRPr sz="2400">
                <a:solidFill>
                  <a:schemeClr val="tx1"/>
                </a:solidFill>
                <a:latin typeface="Comic Sans MS" charset="0"/>
                <a:ea typeface="ＭＳ Ｐゴシック" charset="0"/>
              </a:defRPr>
            </a:lvl2pPr>
            <a:lvl3pPr marL="1143000" indent="-228600" defTabSz="912813">
              <a:defRPr sz="2400">
                <a:solidFill>
                  <a:schemeClr val="tx1"/>
                </a:solidFill>
                <a:latin typeface="Comic Sans MS" charset="0"/>
                <a:ea typeface="ＭＳ Ｐゴシック" charset="0"/>
              </a:defRPr>
            </a:lvl3pPr>
            <a:lvl4pPr marL="1600200" indent="-228600" defTabSz="912813">
              <a:defRPr sz="2400">
                <a:solidFill>
                  <a:schemeClr val="tx1"/>
                </a:solidFill>
                <a:latin typeface="Comic Sans MS" charset="0"/>
                <a:ea typeface="ＭＳ Ｐゴシック" charset="0"/>
              </a:defRPr>
            </a:lvl4pPr>
            <a:lvl5pPr marL="2057400" indent="-228600" defTabSz="912813">
              <a:defRPr sz="2400">
                <a:solidFill>
                  <a:schemeClr val="tx1"/>
                </a:solidFill>
                <a:latin typeface="Comic Sans MS" charset="0"/>
                <a:ea typeface="ＭＳ Ｐゴシック" charset="0"/>
              </a:defRPr>
            </a:lvl5pPr>
            <a:lvl6pPr marL="2514600" indent="-228600" defTabSz="912813"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defTabSz="912813"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defTabSz="912813"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defTabSz="912813" eaLnBrk="0" fontAlgn="base" hangingPunct="0">
              <a:spcBef>
                <a:spcPct val="0"/>
              </a:spcBef>
              <a:spcAft>
                <a:spcPct val="0"/>
              </a:spcAft>
              <a:defRPr sz="2400">
                <a:solidFill>
                  <a:schemeClr val="tx1"/>
                </a:solidFill>
                <a:latin typeface="Comic Sans MS" charset="0"/>
                <a:ea typeface="ＭＳ Ｐゴシック" charset="0"/>
              </a:defRPr>
            </a:lvl9pPr>
          </a:lstStyle>
          <a:p>
            <a:pPr algn="ctr">
              <a:lnSpc>
                <a:spcPct val="80000"/>
              </a:lnSpc>
            </a:pPr>
            <a:r>
              <a:rPr lang="en-US" b="1">
                <a:latin typeface="Times New Roman" charset="0"/>
              </a:rPr>
              <a:t>Congestion</a:t>
            </a:r>
          </a:p>
          <a:p>
            <a:pPr algn="ctr">
              <a:lnSpc>
                <a:spcPct val="80000"/>
              </a:lnSpc>
            </a:pPr>
            <a:r>
              <a:rPr lang="en-US" b="1">
                <a:latin typeface="Times New Roman" charset="0"/>
              </a:rPr>
              <a:t>Window</a:t>
            </a:r>
          </a:p>
        </p:txBody>
      </p:sp>
      <p:sp>
        <p:nvSpPr>
          <p:cNvPr id="28" name="Arc 11"/>
          <p:cNvSpPr>
            <a:spLocks/>
          </p:cNvSpPr>
          <p:nvPr/>
        </p:nvSpPr>
        <p:spPr bwMode="auto">
          <a:xfrm flipV="1">
            <a:off x="836613" y="2819400"/>
            <a:ext cx="919162" cy="2286000"/>
          </a:xfrm>
          <a:custGeom>
            <a:avLst/>
            <a:gdLst>
              <a:gd name="T0" fmla="*/ 0 w 21729"/>
              <a:gd name="T1" fmla="*/ 0 h 23796"/>
              <a:gd name="T2" fmla="*/ 914424 w 21729"/>
              <a:gd name="T3" fmla="*/ 2286000 h 23796"/>
              <a:gd name="T4" fmla="*/ 5457 w 21729"/>
              <a:gd name="T5" fmla="*/ 2075038 h 23796"/>
              <a:gd name="T6" fmla="*/ 0 60000 65536"/>
              <a:gd name="T7" fmla="*/ 0 60000 65536"/>
              <a:gd name="T8" fmla="*/ 0 60000 65536"/>
            </a:gdLst>
            <a:ahLst/>
            <a:cxnLst>
              <a:cxn ang="T6">
                <a:pos x="T0" y="T1"/>
              </a:cxn>
              <a:cxn ang="T7">
                <a:pos x="T2" y="T3"/>
              </a:cxn>
              <a:cxn ang="T8">
                <a:pos x="T4" y="T5"/>
              </a:cxn>
            </a:cxnLst>
            <a:rect l="0" t="0" r="r" b="b"/>
            <a:pathLst>
              <a:path w="21729" h="23796" fill="none" extrusionOk="0">
                <a:moveTo>
                  <a:pt x="0" y="0"/>
                </a:moveTo>
                <a:cubicBezTo>
                  <a:pt x="43" y="0"/>
                  <a:pt x="86" y="-1"/>
                  <a:pt x="129" y="0"/>
                </a:cubicBezTo>
                <a:cubicBezTo>
                  <a:pt x="12058" y="0"/>
                  <a:pt x="21729" y="9670"/>
                  <a:pt x="21729" y="21600"/>
                </a:cubicBezTo>
                <a:cubicBezTo>
                  <a:pt x="21729" y="22333"/>
                  <a:pt x="21691" y="23066"/>
                  <a:pt x="21617" y="23796"/>
                </a:cubicBezTo>
              </a:path>
              <a:path w="21729" h="23796" stroke="0" extrusionOk="0">
                <a:moveTo>
                  <a:pt x="0" y="0"/>
                </a:moveTo>
                <a:cubicBezTo>
                  <a:pt x="43" y="0"/>
                  <a:pt x="86" y="-1"/>
                  <a:pt x="129" y="0"/>
                </a:cubicBezTo>
                <a:cubicBezTo>
                  <a:pt x="12058" y="0"/>
                  <a:pt x="21729" y="9670"/>
                  <a:pt x="21729" y="21600"/>
                </a:cubicBezTo>
                <a:cubicBezTo>
                  <a:pt x="21729" y="22333"/>
                  <a:pt x="21691" y="23066"/>
                  <a:pt x="21617" y="23796"/>
                </a:cubicBezTo>
                <a:lnTo>
                  <a:pt x="129" y="21600"/>
                </a:lnTo>
                <a:lnTo>
                  <a:pt x="0" y="0"/>
                </a:lnTo>
                <a:close/>
              </a:path>
            </a:pathLst>
          </a:custGeom>
          <a:noFill/>
          <a:ln w="34925">
            <a:solidFill>
              <a:schemeClr val="accent2"/>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22"/>
          <p:cNvSpPr>
            <a:spLocks noChangeShapeType="1"/>
          </p:cNvSpPr>
          <p:nvPr/>
        </p:nvSpPr>
        <p:spPr bwMode="auto">
          <a:xfrm>
            <a:off x="839788" y="5099050"/>
            <a:ext cx="6856412" cy="635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 name="Text Box 26"/>
          <p:cNvSpPr txBox="1">
            <a:spLocks noChangeArrowheads="1"/>
          </p:cNvSpPr>
          <p:nvPr/>
        </p:nvSpPr>
        <p:spPr bwMode="auto">
          <a:xfrm>
            <a:off x="2609140" y="1525067"/>
            <a:ext cx="60776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spcBef>
                <a:spcPct val="50000"/>
              </a:spcBef>
            </a:pPr>
            <a:r>
              <a:rPr lang="en-US" dirty="0" smtClean="0"/>
              <a:t>3 dup </a:t>
            </a:r>
            <a:r>
              <a:rPr lang="en-US" dirty="0" err="1" smtClean="0"/>
              <a:t>acks</a:t>
            </a:r>
            <a:endParaRPr lang="en-US" dirty="0"/>
          </a:p>
        </p:txBody>
      </p:sp>
      <p:sp>
        <p:nvSpPr>
          <p:cNvPr id="40" name="Line 7"/>
          <p:cNvSpPr>
            <a:spLocks noChangeShapeType="1"/>
          </p:cNvSpPr>
          <p:nvPr/>
        </p:nvSpPr>
        <p:spPr bwMode="auto">
          <a:xfrm flipV="1">
            <a:off x="1752600" y="2840038"/>
            <a:ext cx="9525" cy="1274762"/>
          </a:xfrm>
          <a:prstGeom prst="line">
            <a:avLst/>
          </a:prstGeom>
          <a:noFill/>
          <a:ln w="25400">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 name="Line 8"/>
          <p:cNvSpPr>
            <a:spLocks noChangeShapeType="1"/>
          </p:cNvSpPr>
          <p:nvPr/>
        </p:nvSpPr>
        <p:spPr bwMode="auto">
          <a:xfrm flipV="1">
            <a:off x="1752600" y="2916238"/>
            <a:ext cx="1216025" cy="1208087"/>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 name="Line 9"/>
          <p:cNvSpPr>
            <a:spLocks noChangeShapeType="1"/>
          </p:cNvSpPr>
          <p:nvPr/>
        </p:nvSpPr>
        <p:spPr bwMode="auto">
          <a:xfrm flipV="1">
            <a:off x="2971800" y="3505200"/>
            <a:ext cx="681038" cy="619125"/>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 name="Line 10"/>
          <p:cNvSpPr>
            <a:spLocks noChangeShapeType="1"/>
          </p:cNvSpPr>
          <p:nvPr/>
        </p:nvSpPr>
        <p:spPr bwMode="auto">
          <a:xfrm flipH="1" flipV="1">
            <a:off x="2967038" y="2916238"/>
            <a:ext cx="4762" cy="1198562"/>
          </a:xfrm>
          <a:prstGeom prst="line">
            <a:avLst/>
          </a:prstGeom>
          <a:noFill/>
          <a:ln w="25400">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 name="Line 14"/>
          <p:cNvSpPr>
            <a:spLocks noChangeShapeType="1"/>
          </p:cNvSpPr>
          <p:nvPr/>
        </p:nvSpPr>
        <p:spPr bwMode="auto">
          <a:xfrm flipH="1" flipV="1">
            <a:off x="3652838" y="3505200"/>
            <a:ext cx="4762" cy="990600"/>
          </a:xfrm>
          <a:prstGeom prst="line">
            <a:avLst/>
          </a:prstGeom>
          <a:noFill/>
          <a:ln w="25400">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 name="Line 16"/>
          <p:cNvSpPr>
            <a:spLocks noChangeShapeType="1"/>
          </p:cNvSpPr>
          <p:nvPr/>
        </p:nvSpPr>
        <p:spPr bwMode="auto">
          <a:xfrm flipV="1">
            <a:off x="3657600" y="2886075"/>
            <a:ext cx="1671638" cy="1609725"/>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6" name="Line 17"/>
          <p:cNvSpPr>
            <a:spLocks noChangeShapeType="1"/>
          </p:cNvSpPr>
          <p:nvPr/>
        </p:nvSpPr>
        <p:spPr bwMode="auto">
          <a:xfrm flipV="1">
            <a:off x="5334000" y="2895600"/>
            <a:ext cx="0" cy="1295400"/>
          </a:xfrm>
          <a:prstGeom prst="line">
            <a:avLst/>
          </a:prstGeom>
          <a:noFill/>
          <a:ln w="25400">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 name="Line 18"/>
          <p:cNvSpPr>
            <a:spLocks noChangeShapeType="1"/>
          </p:cNvSpPr>
          <p:nvPr/>
        </p:nvSpPr>
        <p:spPr bwMode="auto">
          <a:xfrm flipV="1">
            <a:off x="5334000" y="2971800"/>
            <a:ext cx="1216025" cy="120808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8" name="Line 19"/>
          <p:cNvSpPr>
            <a:spLocks noChangeShapeType="1"/>
          </p:cNvSpPr>
          <p:nvPr/>
        </p:nvSpPr>
        <p:spPr bwMode="auto">
          <a:xfrm flipH="1" flipV="1">
            <a:off x="6548438" y="2971800"/>
            <a:ext cx="4762" cy="1198563"/>
          </a:xfrm>
          <a:prstGeom prst="line">
            <a:avLst/>
          </a:prstGeom>
          <a:noFill/>
          <a:ln w="25400">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 name="Line 23"/>
          <p:cNvSpPr>
            <a:spLocks noChangeShapeType="1"/>
          </p:cNvSpPr>
          <p:nvPr/>
        </p:nvSpPr>
        <p:spPr bwMode="auto">
          <a:xfrm flipH="1">
            <a:off x="1828800" y="1981200"/>
            <a:ext cx="9144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5" name="Line 25"/>
          <p:cNvSpPr>
            <a:spLocks noChangeShapeType="1"/>
          </p:cNvSpPr>
          <p:nvPr/>
        </p:nvSpPr>
        <p:spPr bwMode="auto">
          <a:xfrm flipH="1">
            <a:off x="2967038" y="2057400"/>
            <a:ext cx="233362" cy="7826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extLst>
      <p:ext uri="{BB962C8B-B14F-4D97-AF65-F5344CB8AC3E}">
        <p14:creationId xmlns:p14="http://schemas.microsoft.com/office/powerpoint/2010/main" val="28982886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DC-TCP: TCP for Data Centers</a:t>
            </a:r>
            <a:endParaRPr lang="en-US" dirty="0"/>
          </a:p>
        </p:txBody>
      </p:sp>
      <p:sp>
        <p:nvSpPr>
          <p:cNvPr id="3" name="Content Placeholder 2"/>
          <p:cNvSpPr>
            <a:spLocks noGrp="1"/>
          </p:cNvSpPr>
          <p:nvPr>
            <p:ph idx="1"/>
          </p:nvPr>
        </p:nvSpPr>
        <p:spPr>
          <a:xfrm>
            <a:off x="533400" y="3393648"/>
            <a:ext cx="8229600" cy="2930951"/>
          </a:xfrm>
        </p:spPr>
        <p:txBody>
          <a:bodyPr>
            <a:normAutofit/>
          </a:bodyPr>
          <a:lstStyle/>
          <a:p>
            <a:endParaRPr lang="en-US" sz="3200" dirty="0" smtClean="0"/>
          </a:p>
          <a:p>
            <a:pPr marL="0" indent="0">
              <a:buNone/>
            </a:pPr>
            <a:endParaRPr lang="en-US" sz="3200" dirty="0" smtClean="0"/>
          </a:p>
          <a:p>
            <a:r>
              <a:rPr lang="en-US" dirty="0" smtClean="0"/>
              <a:t>TCP suffers major problems:</a:t>
            </a:r>
            <a:endParaRPr lang="en-US" dirty="0"/>
          </a:p>
          <a:p>
            <a:pPr lvl="1"/>
            <a:r>
              <a:rPr lang="en-US" sz="3200" dirty="0" err="1" smtClean="0"/>
              <a:t>Incast</a:t>
            </a:r>
            <a:endParaRPr lang="en-US" sz="3200" dirty="0"/>
          </a:p>
          <a:p>
            <a:pPr lvl="1"/>
            <a:r>
              <a:rPr lang="en-US" dirty="0" smtClean="0"/>
              <a:t>Queue Buildup</a:t>
            </a:r>
            <a:endParaRPr lang="en-US" dirty="0" smtClean="0"/>
          </a:p>
        </p:txBody>
      </p:sp>
      <p:sp>
        <p:nvSpPr>
          <p:cNvPr id="4" name="Slide Number Placeholder 3"/>
          <p:cNvSpPr>
            <a:spLocks noGrp="1"/>
          </p:cNvSpPr>
          <p:nvPr>
            <p:ph type="sldNum" sz="quarter" idx="12"/>
          </p:nvPr>
        </p:nvSpPr>
        <p:spPr/>
        <p:txBody>
          <a:bodyPr/>
          <a:lstStyle/>
          <a:p>
            <a:fld id="{D6860B3D-D4F8-4840-B91D-0EEC232E35FC}" type="slidenum">
              <a:rPr lang="en-US" smtClean="0"/>
              <a:pPr/>
              <a:t>11</a:t>
            </a:fld>
            <a:endParaRPr lang="en-US"/>
          </a:p>
        </p:txBody>
      </p:sp>
      <p:sp>
        <p:nvSpPr>
          <p:cNvPr id="6" name="Content Placeholder 2"/>
          <p:cNvSpPr txBox="1">
            <a:spLocks/>
          </p:cNvSpPr>
          <p:nvPr/>
        </p:nvSpPr>
        <p:spPr>
          <a:xfrm>
            <a:off x="301576" y="1618684"/>
            <a:ext cx="8229600" cy="2468636"/>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solidFill>
                  <a:srgbClr val="000000"/>
                </a:solidFill>
              </a:rPr>
              <a:t>Data Center traffic is two fold: </a:t>
            </a:r>
          </a:p>
          <a:p>
            <a:endParaRPr lang="en-US" dirty="0"/>
          </a:p>
          <a:p>
            <a:pPr lvl="1"/>
            <a:r>
              <a:rPr lang="en-US" dirty="0" smtClean="0"/>
              <a:t>Short Flows (50 KB – 1 MB)</a:t>
            </a:r>
          </a:p>
          <a:p>
            <a:pPr lvl="1"/>
            <a:endParaRPr lang="en-US" dirty="0"/>
          </a:p>
          <a:p>
            <a:pPr lvl="1"/>
            <a:r>
              <a:rPr lang="en-US" dirty="0" smtClean="0"/>
              <a:t>Large flows (1MB – 50 MB)</a:t>
            </a:r>
          </a:p>
        </p:txBody>
      </p:sp>
      <p:pic>
        <p:nvPicPr>
          <p:cNvPr id="11" name="Picture 10"/>
          <p:cNvPicPr>
            <a:picLocks noChangeAspect="1"/>
          </p:cNvPicPr>
          <p:nvPr/>
        </p:nvPicPr>
        <p:blipFill>
          <a:blip r:embed="rId4" cstate="print"/>
          <a:stretch>
            <a:fillRect/>
          </a:stretch>
        </p:blipFill>
        <p:spPr>
          <a:xfrm>
            <a:off x="6476114" y="3480811"/>
            <a:ext cx="1170176" cy="1115568"/>
          </a:xfrm>
          <a:prstGeom prst="rect">
            <a:avLst/>
          </a:prstGeom>
        </p:spPr>
      </p:pic>
      <p:grpSp>
        <p:nvGrpSpPr>
          <p:cNvPr id="12" name="Group 19"/>
          <p:cNvGrpSpPr/>
          <p:nvPr/>
        </p:nvGrpSpPr>
        <p:grpSpPr>
          <a:xfrm>
            <a:off x="6613356" y="2349479"/>
            <a:ext cx="1032934" cy="1131332"/>
            <a:chOff x="6434666" y="1371600"/>
            <a:chExt cx="1032934" cy="1131332"/>
          </a:xfrm>
        </p:grpSpPr>
        <p:pic>
          <p:nvPicPr>
            <p:cNvPr id="13" name="Picture 12"/>
            <p:cNvPicPr>
              <a:picLocks noChangeAspect="1"/>
            </p:cNvPicPr>
            <p:nvPr/>
          </p:nvPicPr>
          <p:blipFill>
            <a:blip r:embed="rId5" cstate="print"/>
            <a:stretch>
              <a:fillRect/>
            </a:stretch>
          </p:blipFill>
          <p:spPr>
            <a:xfrm>
              <a:off x="6434666" y="1371600"/>
              <a:ext cx="1032934" cy="1115568"/>
            </a:xfrm>
            <a:prstGeom prst="rect">
              <a:avLst/>
            </a:prstGeom>
          </p:spPr>
        </p:pic>
        <p:sp>
          <p:nvSpPr>
            <p:cNvPr id="14" name="TextBox 13"/>
            <p:cNvSpPr txBox="1"/>
            <p:nvPr/>
          </p:nvSpPr>
          <p:spPr>
            <a:xfrm>
              <a:off x="6477000" y="2133600"/>
              <a:ext cx="423334" cy="369332"/>
            </a:xfrm>
            <a:prstGeom prst="rect">
              <a:avLst/>
            </a:prstGeom>
            <a:solidFill>
              <a:schemeClr val="bg1"/>
            </a:solidFill>
          </p:spPr>
          <p:txBody>
            <a:bodyPr wrap="square" rtlCol="0">
              <a:spAutoFit/>
            </a:bodyPr>
            <a:lstStyle/>
            <a:p>
              <a:endParaRPr lang="en-US" dirty="0"/>
            </a:p>
          </p:txBody>
        </p:sp>
      </p:grpSp>
      <p:grpSp>
        <p:nvGrpSpPr>
          <p:cNvPr id="16" name="Group 15"/>
          <p:cNvGrpSpPr/>
          <p:nvPr/>
        </p:nvGrpSpPr>
        <p:grpSpPr>
          <a:xfrm>
            <a:off x="5222658" y="2475318"/>
            <a:ext cx="2986021" cy="461665"/>
            <a:chOff x="5222658" y="2708383"/>
            <a:chExt cx="2986021" cy="461665"/>
          </a:xfrm>
        </p:grpSpPr>
        <p:cxnSp>
          <p:nvCxnSpPr>
            <p:cNvPr id="23" name="Straight Arrow Connector 22"/>
            <p:cNvCxnSpPr/>
            <p:nvPr/>
          </p:nvCxnSpPr>
          <p:spPr>
            <a:xfrm>
              <a:off x="5222658" y="2936983"/>
              <a:ext cx="685800" cy="1588"/>
            </a:xfrm>
            <a:prstGeom prst="straightConnector1">
              <a:avLst/>
            </a:prstGeom>
            <a:ln w="6350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6088034" y="2708383"/>
              <a:ext cx="2120645" cy="461665"/>
            </a:xfrm>
            <a:prstGeom prst="rect">
              <a:avLst/>
            </a:prstGeom>
            <a:noFill/>
          </p:spPr>
          <p:txBody>
            <a:bodyPr wrap="none" rtlCol="0">
              <a:spAutoFit/>
            </a:bodyPr>
            <a:lstStyle/>
            <a:p>
              <a:r>
                <a:rPr lang="en-US" sz="2400" b="1" dirty="0" smtClean="0">
                  <a:solidFill>
                    <a:srgbClr val="FF0000"/>
                  </a:solidFill>
                  <a:ea typeface="ＭＳ Ｐゴシック" charset="-128"/>
                  <a:cs typeface="ＭＳ Ｐゴシック" charset="-128"/>
                </a:rPr>
                <a:t>Delay-sensitive</a:t>
              </a:r>
              <a:endParaRPr lang="en-US" sz="2400" b="1" dirty="0">
                <a:solidFill>
                  <a:srgbClr val="FF0000"/>
                </a:solidFill>
              </a:endParaRPr>
            </a:p>
          </p:txBody>
        </p:sp>
      </p:grpSp>
      <p:grpSp>
        <p:nvGrpSpPr>
          <p:cNvPr id="18" name="Group 17"/>
          <p:cNvGrpSpPr/>
          <p:nvPr/>
        </p:nvGrpSpPr>
        <p:grpSpPr>
          <a:xfrm>
            <a:off x="5126602" y="3739403"/>
            <a:ext cx="3757815" cy="461665"/>
            <a:chOff x="5126602" y="3358403"/>
            <a:chExt cx="3757815" cy="461665"/>
          </a:xfrm>
        </p:grpSpPr>
        <p:cxnSp>
          <p:nvCxnSpPr>
            <p:cNvPr id="19" name="Straight Arrow Connector 18"/>
            <p:cNvCxnSpPr/>
            <p:nvPr/>
          </p:nvCxnSpPr>
          <p:spPr>
            <a:xfrm>
              <a:off x="5126602" y="3587003"/>
              <a:ext cx="685800" cy="1588"/>
            </a:xfrm>
            <a:prstGeom prst="straightConnector1">
              <a:avLst/>
            </a:prstGeom>
            <a:ln w="6350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991978" y="3358403"/>
              <a:ext cx="2892439" cy="461665"/>
            </a:xfrm>
            <a:prstGeom prst="rect">
              <a:avLst/>
            </a:prstGeom>
            <a:noFill/>
          </p:spPr>
          <p:txBody>
            <a:bodyPr wrap="none" rtlCol="0">
              <a:spAutoFit/>
            </a:bodyPr>
            <a:lstStyle/>
            <a:p>
              <a:r>
                <a:rPr lang="en-US" sz="2400" b="1" dirty="0" smtClean="0">
                  <a:solidFill>
                    <a:srgbClr val="FF0000"/>
                  </a:solidFill>
                  <a:ea typeface="ＭＳ Ｐゴシック" charset="-128"/>
                  <a:cs typeface="ＭＳ Ｐゴシック" charset="-128"/>
                </a:rPr>
                <a:t>Throughput-sensitive</a:t>
              </a:r>
              <a:endParaRPr lang="en-US" sz="2400" b="1" dirty="0">
                <a:solidFill>
                  <a:srgbClr val="FF0000"/>
                </a:solidFill>
              </a:endParaRPr>
            </a:p>
          </p:txBody>
        </p:sp>
      </p:grpSp>
    </p:spTree>
    <p:custDataLst>
      <p:tags r:id="rId1"/>
    </p:custDataLst>
    <p:extLst>
      <p:ext uri="{BB962C8B-B14F-4D97-AF65-F5344CB8AC3E}">
        <p14:creationId xmlns:p14="http://schemas.microsoft.com/office/powerpoint/2010/main" val="589764260"/>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 name="Picture 85" descr="server-gray.png"/>
          <p:cNvPicPr>
            <a:picLocks noChangeAspect="1"/>
          </p:cNvPicPr>
          <p:nvPr/>
        </p:nvPicPr>
        <p:blipFill>
          <a:blip r:embed="rId4" cstate="print"/>
          <a:stretch>
            <a:fillRect/>
          </a:stretch>
        </p:blipFill>
        <p:spPr>
          <a:xfrm>
            <a:off x="1752600" y="5012928"/>
            <a:ext cx="915278" cy="974328"/>
          </a:xfrm>
          <a:prstGeom prst="rect">
            <a:avLst/>
          </a:prstGeom>
        </p:spPr>
      </p:pic>
      <p:pic>
        <p:nvPicPr>
          <p:cNvPr id="87" name="Picture 86" descr="server-gray.png"/>
          <p:cNvPicPr>
            <a:picLocks noChangeAspect="1"/>
          </p:cNvPicPr>
          <p:nvPr/>
        </p:nvPicPr>
        <p:blipFill>
          <a:blip r:embed="rId4" cstate="print"/>
          <a:stretch>
            <a:fillRect/>
          </a:stretch>
        </p:blipFill>
        <p:spPr>
          <a:xfrm>
            <a:off x="1753478" y="3793728"/>
            <a:ext cx="915278" cy="974328"/>
          </a:xfrm>
          <a:prstGeom prst="rect">
            <a:avLst/>
          </a:prstGeom>
        </p:spPr>
      </p:pic>
      <p:pic>
        <p:nvPicPr>
          <p:cNvPr id="88" name="Picture 87" descr="server-gray.png"/>
          <p:cNvPicPr>
            <a:picLocks noChangeAspect="1"/>
          </p:cNvPicPr>
          <p:nvPr/>
        </p:nvPicPr>
        <p:blipFill>
          <a:blip r:embed="rId4" cstate="print"/>
          <a:stretch>
            <a:fillRect/>
          </a:stretch>
        </p:blipFill>
        <p:spPr>
          <a:xfrm>
            <a:off x="1753478" y="2514600"/>
            <a:ext cx="915278" cy="974328"/>
          </a:xfrm>
          <a:prstGeom prst="rect">
            <a:avLst/>
          </a:prstGeom>
        </p:spPr>
      </p:pic>
      <p:pic>
        <p:nvPicPr>
          <p:cNvPr id="89" name="Picture 88" descr="server-gray.png"/>
          <p:cNvPicPr>
            <a:picLocks noChangeAspect="1"/>
          </p:cNvPicPr>
          <p:nvPr/>
        </p:nvPicPr>
        <p:blipFill>
          <a:blip r:embed="rId4" cstate="print"/>
          <a:stretch>
            <a:fillRect/>
          </a:stretch>
        </p:blipFill>
        <p:spPr>
          <a:xfrm>
            <a:off x="1753478" y="1219200"/>
            <a:ext cx="915278" cy="974328"/>
          </a:xfrm>
          <a:prstGeom prst="rect">
            <a:avLst/>
          </a:prstGeom>
        </p:spPr>
      </p:pic>
      <p:sp>
        <p:nvSpPr>
          <p:cNvPr id="2" name="Title 1"/>
          <p:cNvSpPr>
            <a:spLocks noGrp="1"/>
          </p:cNvSpPr>
          <p:nvPr>
            <p:ph type="title"/>
          </p:nvPr>
        </p:nvSpPr>
        <p:spPr>
          <a:xfrm>
            <a:off x="0" y="76200"/>
            <a:ext cx="9144000" cy="1143000"/>
          </a:xfrm>
        </p:spPr>
        <p:txBody>
          <a:bodyPr/>
          <a:lstStyle/>
          <a:p>
            <a:r>
              <a:rPr lang="en-US" dirty="0" err="1" smtClean="0"/>
              <a:t>Incast</a:t>
            </a:r>
            <a:endParaRPr lang="en-US" dirty="0"/>
          </a:p>
        </p:txBody>
      </p:sp>
      <p:pic>
        <p:nvPicPr>
          <p:cNvPr id="10" name="Content Placeholder 9" descr="switch.png"/>
          <p:cNvPicPr>
            <a:picLocks noGrp="1" noChangeAspect="1"/>
          </p:cNvPicPr>
          <p:nvPr>
            <p:ph idx="1"/>
          </p:nvPr>
        </p:nvPicPr>
        <p:blipFill>
          <a:blip r:embed="rId5" cstate="print"/>
          <a:stretch>
            <a:fillRect/>
          </a:stretch>
        </p:blipFill>
        <p:spPr>
          <a:xfrm flipH="1">
            <a:off x="4286109" y="3233039"/>
            <a:ext cx="1643349" cy="692945"/>
          </a:xfrm>
        </p:spPr>
      </p:pic>
      <p:sp>
        <p:nvSpPr>
          <p:cNvPr id="4" name="Slide Number Placeholder 3"/>
          <p:cNvSpPr>
            <a:spLocks noGrp="1"/>
          </p:cNvSpPr>
          <p:nvPr>
            <p:ph type="sldNum" sz="quarter" idx="12"/>
          </p:nvPr>
        </p:nvSpPr>
        <p:spPr/>
        <p:txBody>
          <a:bodyPr/>
          <a:lstStyle/>
          <a:p>
            <a:fld id="{D6860B3D-D4F8-4840-B91D-0EEC232E35FC}" type="slidenum">
              <a:rPr lang="en-US" smtClean="0"/>
              <a:pPr/>
              <a:t>12</a:t>
            </a:fld>
            <a:endParaRPr lang="en-US"/>
          </a:p>
        </p:txBody>
      </p:sp>
      <p:pic>
        <p:nvPicPr>
          <p:cNvPr id="5" name="Picture 4" descr="server2.jpg"/>
          <p:cNvPicPr>
            <a:picLocks noChangeAspect="1"/>
          </p:cNvPicPr>
          <p:nvPr/>
        </p:nvPicPr>
        <p:blipFill>
          <a:blip r:embed="rId6" cstate="print"/>
          <a:stretch>
            <a:fillRect/>
          </a:stretch>
        </p:blipFill>
        <p:spPr>
          <a:xfrm>
            <a:off x="7234957" y="3044594"/>
            <a:ext cx="1148799" cy="1102845"/>
          </a:xfrm>
          <a:prstGeom prst="rect">
            <a:avLst/>
          </a:prstGeom>
        </p:spPr>
      </p:pic>
      <p:cxnSp>
        <p:nvCxnSpPr>
          <p:cNvPr id="12" name="Straight Connector 11"/>
          <p:cNvCxnSpPr/>
          <p:nvPr/>
        </p:nvCxnSpPr>
        <p:spPr>
          <a:xfrm flipV="1">
            <a:off x="5700858" y="3579513"/>
            <a:ext cx="1610299"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611465" y="1706364"/>
            <a:ext cx="1675522" cy="176629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611465" y="3001764"/>
            <a:ext cx="1675522" cy="54709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2611465" y="3625056"/>
            <a:ext cx="1675522" cy="65583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2610587" y="3701256"/>
            <a:ext cx="1676400" cy="179883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4" name="Group 151"/>
          <p:cNvGrpSpPr>
            <a:grpSpLocks/>
          </p:cNvGrpSpPr>
          <p:nvPr/>
        </p:nvGrpSpPr>
        <p:grpSpPr bwMode="auto">
          <a:xfrm>
            <a:off x="4421356" y="3276600"/>
            <a:ext cx="1295400" cy="609600"/>
            <a:chOff x="4032" y="480"/>
            <a:chExt cx="768" cy="576"/>
          </a:xfrm>
          <a:gradFill>
            <a:gsLst>
              <a:gs pos="0">
                <a:schemeClr val="bg1"/>
              </a:gs>
              <a:gs pos="100000">
                <a:schemeClr val="hlink"/>
              </a:gs>
            </a:gsLst>
            <a:lin ang="0" scaled="1"/>
          </a:gradFill>
        </p:grpSpPr>
        <p:sp>
          <p:nvSpPr>
            <p:cNvPr id="55" name="Freeform 152"/>
            <p:cNvSpPr>
              <a:spLocks/>
            </p:cNvSpPr>
            <p:nvPr/>
          </p:nvSpPr>
          <p:spPr bwMode="auto">
            <a:xfrm>
              <a:off x="4032" y="480"/>
              <a:ext cx="768" cy="576"/>
            </a:xfrm>
            <a:custGeom>
              <a:avLst/>
              <a:gdLst>
                <a:gd name="T0" fmla="*/ 0 w 768"/>
                <a:gd name="T1" fmla="*/ 0 h 576"/>
                <a:gd name="T2" fmla="*/ 768 w 768"/>
                <a:gd name="T3" fmla="*/ 0 h 576"/>
                <a:gd name="T4" fmla="*/ 768 w 768"/>
                <a:gd name="T5" fmla="*/ 576 h 576"/>
                <a:gd name="T6" fmla="*/ 0 w 768"/>
                <a:gd name="T7" fmla="*/ 576 h 576"/>
                <a:gd name="T8" fmla="*/ 0 60000 65536"/>
                <a:gd name="T9" fmla="*/ 0 60000 65536"/>
                <a:gd name="T10" fmla="*/ 0 60000 65536"/>
                <a:gd name="T11" fmla="*/ 0 60000 65536"/>
                <a:gd name="T12" fmla="*/ 0 w 768"/>
                <a:gd name="T13" fmla="*/ 0 h 576"/>
                <a:gd name="T14" fmla="*/ 768 w 768"/>
                <a:gd name="T15" fmla="*/ 576 h 576"/>
              </a:gdLst>
              <a:ahLst/>
              <a:cxnLst>
                <a:cxn ang="T8">
                  <a:pos x="T0" y="T1"/>
                </a:cxn>
                <a:cxn ang="T9">
                  <a:pos x="T2" y="T3"/>
                </a:cxn>
                <a:cxn ang="T10">
                  <a:pos x="T4" y="T5"/>
                </a:cxn>
                <a:cxn ang="T11">
                  <a:pos x="T6" y="T7"/>
                </a:cxn>
              </a:cxnLst>
              <a:rect l="T12" t="T13" r="T14" b="T15"/>
              <a:pathLst>
                <a:path w="768" h="576">
                  <a:moveTo>
                    <a:pt x="0" y="0"/>
                  </a:moveTo>
                  <a:lnTo>
                    <a:pt x="768" y="0"/>
                  </a:lnTo>
                  <a:lnTo>
                    <a:pt x="768" y="576"/>
                  </a:lnTo>
                  <a:lnTo>
                    <a:pt x="0" y="576"/>
                  </a:lnTo>
                </a:path>
              </a:pathLst>
            </a:custGeom>
            <a:grpFill/>
            <a:ln w="28575">
              <a:solidFill>
                <a:schemeClr val="tx1"/>
              </a:solidFill>
              <a:round/>
              <a:headEnd/>
              <a:tailEnd/>
            </a:ln>
          </p:spPr>
          <p:txBody>
            <a:bodyPr/>
            <a:lstStyle/>
            <a:p>
              <a:endParaRPr lang="en-US">
                <a:solidFill>
                  <a:srgbClr val="333399"/>
                </a:solidFill>
              </a:endParaRPr>
            </a:p>
          </p:txBody>
        </p:sp>
        <p:sp>
          <p:nvSpPr>
            <p:cNvPr id="56" name="Line 153"/>
            <p:cNvSpPr>
              <a:spLocks noChangeShapeType="1"/>
            </p:cNvSpPr>
            <p:nvPr/>
          </p:nvSpPr>
          <p:spPr bwMode="auto">
            <a:xfrm>
              <a:off x="4664" y="653"/>
              <a:ext cx="0" cy="288"/>
            </a:xfrm>
            <a:prstGeom prst="line">
              <a:avLst/>
            </a:prstGeom>
            <a:grpFill/>
            <a:ln w="28575">
              <a:solidFill>
                <a:schemeClr val="tx1"/>
              </a:solidFill>
              <a:round/>
              <a:headEnd/>
              <a:tailEnd/>
            </a:ln>
          </p:spPr>
          <p:txBody>
            <a:bodyPr/>
            <a:lstStyle/>
            <a:p>
              <a:endParaRPr lang="en-US"/>
            </a:p>
          </p:txBody>
        </p:sp>
      </p:grpSp>
      <p:sp>
        <p:nvSpPr>
          <p:cNvPr id="74" name="Rectangle 163"/>
          <p:cNvSpPr>
            <a:spLocks noChangeArrowheads="1"/>
          </p:cNvSpPr>
          <p:nvPr/>
        </p:nvSpPr>
        <p:spPr bwMode="auto">
          <a:xfrm>
            <a:off x="7164556" y="3276600"/>
            <a:ext cx="192024" cy="594360"/>
          </a:xfrm>
          <a:prstGeom prst="rect">
            <a:avLst/>
          </a:prstGeom>
          <a:solidFill>
            <a:srgbClr val="0C921C"/>
          </a:soli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5" name="Rectangle 163"/>
          <p:cNvSpPr>
            <a:spLocks noChangeArrowheads="1"/>
          </p:cNvSpPr>
          <p:nvPr/>
        </p:nvSpPr>
        <p:spPr bwMode="auto">
          <a:xfrm>
            <a:off x="7164556" y="3276600"/>
            <a:ext cx="192024" cy="594360"/>
          </a:xfrm>
          <a:prstGeom prst="rect">
            <a:avLst/>
          </a:prstGeom>
          <a:solidFill>
            <a:srgbClr val="0C921C"/>
          </a:soli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6" name="Rectangle 163"/>
          <p:cNvSpPr>
            <a:spLocks noChangeArrowheads="1"/>
          </p:cNvSpPr>
          <p:nvPr/>
        </p:nvSpPr>
        <p:spPr bwMode="auto">
          <a:xfrm>
            <a:off x="7164556" y="3276600"/>
            <a:ext cx="192024" cy="594360"/>
          </a:xfrm>
          <a:prstGeom prst="rect">
            <a:avLst/>
          </a:prstGeom>
          <a:solidFill>
            <a:srgbClr val="0C921C"/>
          </a:soli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7" name="Rectangle 163"/>
          <p:cNvSpPr>
            <a:spLocks noChangeArrowheads="1"/>
          </p:cNvSpPr>
          <p:nvPr/>
        </p:nvSpPr>
        <p:spPr bwMode="auto">
          <a:xfrm>
            <a:off x="7164556" y="3276600"/>
            <a:ext cx="192024" cy="594360"/>
          </a:xfrm>
          <a:prstGeom prst="rect">
            <a:avLst/>
          </a:prstGeom>
          <a:solidFill>
            <a:srgbClr val="0C921C"/>
          </a:soli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8" name="Rectangle 163"/>
          <p:cNvSpPr>
            <a:spLocks noChangeArrowheads="1"/>
          </p:cNvSpPr>
          <p:nvPr/>
        </p:nvSpPr>
        <p:spPr bwMode="auto">
          <a:xfrm>
            <a:off x="2400532" y="1447800"/>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9" name="Rectangle 163"/>
          <p:cNvSpPr>
            <a:spLocks noChangeArrowheads="1"/>
          </p:cNvSpPr>
          <p:nvPr/>
        </p:nvSpPr>
        <p:spPr bwMode="auto">
          <a:xfrm>
            <a:off x="2171932" y="1463040"/>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80" name="Rectangle 163"/>
          <p:cNvSpPr>
            <a:spLocks noChangeArrowheads="1"/>
          </p:cNvSpPr>
          <p:nvPr/>
        </p:nvSpPr>
        <p:spPr bwMode="auto">
          <a:xfrm>
            <a:off x="2400532" y="2714372"/>
            <a:ext cx="192024" cy="594360"/>
          </a:xfrm>
          <a:prstGeom prst="rect">
            <a:avLst/>
          </a:prstGeom>
          <a:gradFill rotWithShape="1">
            <a:gsLst>
              <a:gs pos="0">
                <a:srgbClr val="000082"/>
              </a:gs>
              <a:gs pos="30000">
                <a:srgbClr val="66008F"/>
              </a:gs>
              <a:gs pos="64999">
                <a:srgbClr val="BA0066"/>
              </a:gs>
              <a:gs pos="89999">
                <a:srgbClr val="FF0000"/>
              </a:gs>
              <a:gs pos="100000">
                <a:srgbClr val="FF8200"/>
              </a:gs>
            </a:gsLst>
            <a:lin ang="5400000" scaled="0"/>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81" name="Rectangle 163"/>
          <p:cNvSpPr>
            <a:spLocks noChangeArrowheads="1"/>
          </p:cNvSpPr>
          <p:nvPr/>
        </p:nvSpPr>
        <p:spPr bwMode="auto">
          <a:xfrm>
            <a:off x="2171932" y="2714372"/>
            <a:ext cx="192024" cy="594360"/>
          </a:xfrm>
          <a:prstGeom prst="rect">
            <a:avLst/>
          </a:prstGeom>
          <a:gradFill rotWithShape="1">
            <a:gsLst>
              <a:gs pos="0">
                <a:srgbClr val="000082"/>
              </a:gs>
              <a:gs pos="30000">
                <a:srgbClr val="66008F"/>
              </a:gs>
              <a:gs pos="64999">
                <a:srgbClr val="BA0066"/>
              </a:gs>
              <a:gs pos="89999">
                <a:srgbClr val="FF0000"/>
              </a:gs>
              <a:gs pos="100000">
                <a:srgbClr val="FF8200"/>
              </a:gs>
            </a:gsLst>
            <a:lin ang="5400000" scaled="0"/>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82" name="Rectangle 163"/>
          <p:cNvSpPr>
            <a:spLocks noChangeArrowheads="1"/>
          </p:cNvSpPr>
          <p:nvPr/>
        </p:nvSpPr>
        <p:spPr bwMode="auto">
          <a:xfrm>
            <a:off x="2400532" y="3962400"/>
            <a:ext cx="192024" cy="594360"/>
          </a:xfrm>
          <a:prstGeom prst="rect">
            <a:avLst/>
          </a:prstGeom>
          <a:gradFill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83" name="Rectangle 163"/>
          <p:cNvSpPr>
            <a:spLocks noChangeArrowheads="1"/>
          </p:cNvSpPr>
          <p:nvPr/>
        </p:nvSpPr>
        <p:spPr bwMode="auto">
          <a:xfrm>
            <a:off x="2171932" y="3962400"/>
            <a:ext cx="192024" cy="594360"/>
          </a:xfrm>
          <a:prstGeom prst="rect">
            <a:avLst/>
          </a:prstGeom>
          <a:gradFill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84" name="Rectangle 163"/>
          <p:cNvSpPr>
            <a:spLocks noChangeArrowheads="1"/>
          </p:cNvSpPr>
          <p:nvPr/>
        </p:nvSpPr>
        <p:spPr bwMode="auto">
          <a:xfrm>
            <a:off x="2400532" y="5257800"/>
            <a:ext cx="192024" cy="594360"/>
          </a:xfrm>
          <a:prstGeom prst="rect">
            <a:avLst/>
          </a:prstGeom>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85" name="Rectangle 163"/>
          <p:cNvSpPr>
            <a:spLocks noChangeArrowheads="1"/>
          </p:cNvSpPr>
          <p:nvPr/>
        </p:nvSpPr>
        <p:spPr bwMode="auto">
          <a:xfrm>
            <a:off x="2171932" y="5257800"/>
            <a:ext cx="192024" cy="594360"/>
          </a:xfrm>
          <a:prstGeom prst="rect">
            <a:avLst/>
          </a:prstGeom>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pic>
        <p:nvPicPr>
          <p:cNvPr id="99" name="Picture 98" descr="bang.gif"/>
          <p:cNvPicPr>
            <a:picLocks noChangeAspect="1"/>
          </p:cNvPicPr>
          <p:nvPr/>
        </p:nvPicPr>
        <p:blipFill>
          <a:blip r:embed="rId7" cstate="print"/>
          <a:stretch>
            <a:fillRect/>
          </a:stretch>
        </p:blipFill>
        <p:spPr>
          <a:xfrm>
            <a:off x="3506956" y="2819400"/>
            <a:ext cx="1524000" cy="1524000"/>
          </a:xfrm>
          <a:prstGeom prst="rect">
            <a:avLst/>
          </a:prstGeom>
        </p:spPr>
      </p:pic>
      <p:grpSp>
        <p:nvGrpSpPr>
          <p:cNvPr id="103" name="Group 102"/>
          <p:cNvGrpSpPr/>
          <p:nvPr/>
        </p:nvGrpSpPr>
        <p:grpSpPr>
          <a:xfrm>
            <a:off x="3048000" y="5257800"/>
            <a:ext cx="2743200" cy="461665"/>
            <a:chOff x="2743200" y="5418892"/>
            <a:chExt cx="2743200" cy="461665"/>
          </a:xfrm>
        </p:grpSpPr>
        <p:sp>
          <p:nvSpPr>
            <p:cNvPr id="101" name="TextBox 100"/>
            <p:cNvSpPr txBox="1"/>
            <p:nvPr/>
          </p:nvSpPr>
          <p:spPr>
            <a:xfrm>
              <a:off x="3581400" y="5418892"/>
              <a:ext cx="1905000" cy="461665"/>
            </a:xfrm>
            <a:prstGeom prst="rect">
              <a:avLst/>
            </a:prstGeom>
            <a:noFill/>
          </p:spPr>
          <p:txBody>
            <a:bodyPr wrap="square" rtlCol="0">
              <a:spAutoFit/>
            </a:bodyPr>
            <a:lstStyle/>
            <a:p>
              <a:r>
                <a:rPr lang="en-US" sz="2400" b="1" dirty="0" smtClean="0">
                  <a:solidFill>
                    <a:srgbClr val="FF0000"/>
                  </a:solidFill>
                  <a:ea typeface="Arial" charset="0"/>
                  <a:cs typeface="Arial"/>
                </a:rPr>
                <a:t>TCP timeout</a:t>
              </a:r>
              <a:endParaRPr lang="en-US" sz="2000" b="1" dirty="0">
                <a:solidFill>
                  <a:srgbClr val="FF0000"/>
                </a:solidFill>
              </a:endParaRPr>
            </a:p>
          </p:txBody>
        </p:sp>
        <p:sp>
          <p:nvSpPr>
            <p:cNvPr id="102" name="Left Arrow 101"/>
            <p:cNvSpPr/>
            <p:nvPr/>
          </p:nvSpPr>
          <p:spPr>
            <a:xfrm>
              <a:off x="2743200" y="5562600"/>
              <a:ext cx="762000" cy="240972"/>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p:cNvSpPr txBox="1"/>
          <p:nvPr/>
        </p:nvSpPr>
        <p:spPr>
          <a:xfrm>
            <a:off x="381000" y="1383268"/>
            <a:ext cx="1295400" cy="400110"/>
          </a:xfrm>
          <a:prstGeom prst="rect">
            <a:avLst/>
          </a:prstGeom>
          <a:noFill/>
        </p:spPr>
        <p:txBody>
          <a:bodyPr wrap="square" rtlCol="0">
            <a:spAutoFit/>
          </a:bodyPr>
          <a:lstStyle/>
          <a:p>
            <a:r>
              <a:rPr lang="en-US" sz="2000" b="1" dirty="0" smtClean="0"/>
              <a:t>Worker 1</a:t>
            </a:r>
            <a:endParaRPr lang="en-US" sz="2000" b="1" dirty="0"/>
          </a:p>
        </p:txBody>
      </p:sp>
      <p:sp>
        <p:nvSpPr>
          <p:cNvPr id="43" name="TextBox 42"/>
          <p:cNvSpPr txBox="1"/>
          <p:nvPr/>
        </p:nvSpPr>
        <p:spPr>
          <a:xfrm>
            <a:off x="381000" y="2667000"/>
            <a:ext cx="1295400" cy="400110"/>
          </a:xfrm>
          <a:prstGeom prst="rect">
            <a:avLst/>
          </a:prstGeom>
          <a:noFill/>
        </p:spPr>
        <p:txBody>
          <a:bodyPr wrap="square" rtlCol="0">
            <a:spAutoFit/>
          </a:bodyPr>
          <a:lstStyle/>
          <a:p>
            <a:r>
              <a:rPr lang="en-US" sz="2000" b="1" dirty="0" smtClean="0"/>
              <a:t>Worker 2</a:t>
            </a:r>
            <a:endParaRPr lang="en-US" sz="2000" b="1" dirty="0"/>
          </a:p>
        </p:txBody>
      </p:sp>
      <p:sp>
        <p:nvSpPr>
          <p:cNvPr id="44" name="TextBox 43"/>
          <p:cNvSpPr txBox="1"/>
          <p:nvPr/>
        </p:nvSpPr>
        <p:spPr>
          <a:xfrm>
            <a:off x="381000" y="3962400"/>
            <a:ext cx="1371600" cy="400110"/>
          </a:xfrm>
          <a:prstGeom prst="rect">
            <a:avLst/>
          </a:prstGeom>
          <a:noFill/>
        </p:spPr>
        <p:txBody>
          <a:bodyPr wrap="square" rtlCol="0">
            <a:spAutoFit/>
          </a:bodyPr>
          <a:lstStyle/>
          <a:p>
            <a:r>
              <a:rPr lang="en-US" sz="2000" b="1" dirty="0" smtClean="0"/>
              <a:t>Worker 3</a:t>
            </a:r>
            <a:endParaRPr lang="en-US" sz="2000" b="1" dirty="0"/>
          </a:p>
        </p:txBody>
      </p:sp>
      <p:sp>
        <p:nvSpPr>
          <p:cNvPr id="45" name="TextBox 44"/>
          <p:cNvSpPr txBox="1"/>
          <p:nvPr/>
        </p:nvSpPr>
        <p:spPr>
          <a:xfrm>
            <a:off x="381000" y="5181600"/>
            <a:ext cx="1219200" cy="400110"/>
          </a:xfrm>
          <a:prstGeom prst="rect">
            <a:avLst/>
          </a:prstGeom>
          <a:noFill/>
        </p:spPr>
        <p:txBody>
          <a:bodyPr wrap="square" rtlCol="0">
            <a:spAutoFit/>
          </a:bodyPr>
          <a:lstStyle/>
          <a:p>
            <a:r>
              <a:rPr lang="en-US" sz="2000" b="1" dirty="0" smtClean="0"/>
              <a:t>Worker 4</a:t>
            </a:r>
            <a:endParaRPr lang="en-US" sz="2000" b="1" dirty="0"/>
          </a:p>
        </p:txBody>
      </p:sp>
      <p:sp>
        <p:nvSpPr>
          <p:cNvPr id="46" name="TextBox 45"/>
          <p:cNvSpPr txBox="1"/>
          <p:nvPr/>
        </p:nvSpPr>
        <p:spPr>
          <a:xfrm>
            <a:off x="7010400" y="2514600"/>
            <a:ext cx="1524000" cy="400110"/>
          </a:xfrm>
          <a:prstGeom prst="rect">
            <a:avLst/>
          </a:prstGeom>
          <a:noFill/>
        </p:spPr>
        <p:txBody>
          <a:bodyPr wrap="square" rtlCol="0">
            <a:spAutoFit/>
          </a:bodyPr>
          <a:lstStyle/>
          <a:p>
            <a:r>
              <a:rPr lang="en-US" sz="2000" b="1" dirty="0" smtClean="0"/>
              <a:t>Master</a:t>
            </a:r>
            <a:endParaRPr lang="en-US" sz="2000" b="1" dirty="0"/>
          </a:p>
        </p:txBody>
      </p:sp>
      <p:grpSp>
        <p:nvGrpSpPr>
          <p:cNvPr id="48" name="Group 47"/>
          <p:cNvGrpSpPr/>
          <p:nvPr/>
        </p:nvGrpSpPr>
        <p:grpSpPr>
          <a:xfrm>
            <a:off x="5562600" y="4532293"/>
            <a:ext cx="2590800" cy="1849457"/>
            <a:chOff x="5410200" y="4837093"/>
            <a:chExt cx="2590800" cy="1849457"/>
          </a:xfrm>
        </p:grpSpPr>
        <p:sp>
          <p:nvSpPr>
            <p:cNvPr id="35" name="TextBox 34"/>
            <p:cNvSpPr txBox="1"/>
            <p:nvPr/>
          </p:nvSpPr>
          <p:spPr>
            <a:xfrm>
              <a:off x="5410200" y="4837093"/>
              <a:ext cx="2590800" cy="954107"/>
            </a:xfrm>
            <a:prstGeom prst="rect">
              <a:avLst/>
            </a:prstGeom>
            <a:noFill/>
          </p:spPr>
          <p:txBody>
            <a:bodyPr wrap="square" rtlCol="0">
              <a:spAutoFit/>
            </a:bodyPr>
            <a:lstStyle/>
            <a:p>
              <a:r>
                <a:rPr lang="en-US" sz="2000" b="1" dirty="0" smtClean="0">
                  <a:solidFill>
                    <a:srgbClr val="0000CC"/>
                  </a:solidFill>
                  <a:ea typeface="Arial" charset="0"/>
                  <a:cs typeface="Arial"/>
                </a:rPr>
                <a:t>Time out after </a:t>
              </a:r>
              <a:r>
                <a:rPr lang="en-US" sz="2000" b="1" dirty="0" smtClean="0">
                  <a:solidFill>
                    <a:srgbClr val="0000CC"/>
                  </a:solidFill>
                  <a:ea typeface="Arial" charset="0"/>
                  <a:cs typeface="Arial"/>
                </a:rPr>
                <a:t>300 ms</a:t>
              </a:r>
            </a:p>
            <a:p>
              <a:endParaRPr lang="en-US" b="1" dirty="0" smtClean="0">
                <a:solidFill>
                  <a:srgbClr val="FF0000"/>
                </a:solidFill>
              </a:endParaRPr>
            </a:p>
            <a:p>
              <a:endParaRPr lang="en-US" dirty="0"/>
            </a:p>
          </p:txBody>
        </p:sp>
        <p:pic>
          <p:nvPicPr>
            <p:cNvPr id="47" name="Picture 46" descr="hourglass_3.gif"/>
            <p:cNvPicPr>
              <a:picLocks noChangeAspect="1"/>
            </p:cNvPicPr>
            <p:nvPr/>
          </p:nvPicPr>
          <p:blipFill>
            <a:blip r:embed="rId8" cstate="print"/>
            <a:stretch>
              <a:fillRect/>
            </a:stretch>
          </p:blipFill>
          <p:spPr>
            <a:xfrm>
              <a:off x="5779180" y="5334000"/>
              <a:ext cx="1078820" cy="1352550"/>
            </a:xfrm>
            <a:prstGeom prst="rect">
              <a:avLst/>
            </a:prstGeom>
          </p:spPr>
        </p:pic>
      </p:grpSp>
      <p:sp>
        <p:nvSpPr>
          <p:cNvPr id="49" name="TextBox 48"/>
          <p:cNvSpPr txBox="1"/>
          <p:nvPr/>
        </p:nvSpPr>
        <p:spPr>
          <a:xfrm>
            <a:off x="3810000" y="1393448"/>
            <a:ext cx="5029200" cy="954107"/>
          </a:xfrm>
          <a:prstGeom prst="rect">
            <a:avLst/>
          </a:prstGeom>
          <a:noFill/>
        </p:spPr>
        <p:txBody>
          <a:bodyPr wrap="square" rtlCol="0">
            <a:spAutoFit/>
          </a:bodyPr>
          <a:lstStyle/>
          <a:p>
            <a:pPr>
              <a:buFont typeface="Arial" pitchFamily="34" charset="0"/>
              <a:buChar char="•"/>
            </a:pPr>
            <a:r>
              <a:rPr lang="en-US" sz="2800" dirty="0" smtClean="0">
                <a:ea typeface="Arial" charset="0"/>
                <a:cs typeface="Arial"/>
              </a:rPr>
              <a:t> Synchronized mice collide</a:t>
            </a:r>
            <a:r>
              <a:rPr lang="en-US" sz="2800" dirty="0" smtClean="0">
                <a:ea typeface="Arial" charset="0"/>
                <a:cs typeface="Arial"/>
              </a:rPr>
              <a:t>.</a:t>
            </a:r>
          </a:p>
          <a:p>
            <a:pPr lvl="1"/>
            <a:r>
              <a:rPr lang="en-US" sz="2800" dirty="0" smtClean="0">
                <a:ea typeface="Arial" charset="0"/>
                <a:cs typeface="Arial"/>
              </a:rPr>
              <a:t>(e.g. in map/reduce)</a:t>
            </a:r>
            <a:endParaRPr lang="en-US" sz="2800" dirty="0" smtClean="0">
              <a:ea typeface="Arial" charset="0"/>
              <a:cs typeface="Arial"/>
            </a:endParaRPr>
          </a:p>
        </p:txBody>
      </p:sp>
    </p:spTree>
    <p:custDataLst>
      <p:tags r:id="rId1"/>
    </p:custDataLst>
    <p:extLst>
      <p:ext uri="{BB962C8B-B14F-4D97-AF65-F5344CB8AC3E}">
        <p14:creationId xmlns:p14="http://schemas.microsoft.com/office/powerpoint/2010/main" val="3493652653"/>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4"/>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75"/>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77"/>
                                        </p:tgtEl>
                                        <p:attrNameLst>
                                          <p:attrName>style.visibility</p:attrName>
                                        </p:attrNameLst>
                                      </p:cBhvr>
                                      <p:to>
                                        <p:strVal val="visible"/>
                                      </p:to>
                                    </p:set>
                                  </p:childTnLst>
                                </p:cTn>
                              </p:par>
                              <p:par>
                                <p:cTn id="17" presetID="0" presetClass="path" presetSubtype="0" accel="50000" decel="50000" fill="hold" grpId="0" nodeType="withEffect">
                                  <p:stCondLst>
                                    <p:cond delay="0"/>
                                  </p:stCondLst>
                                  <p:childTnLst>
                                    <p:animMotion origin="layout" path="M -0.01059 -0.00023 C -0.11909 0.00093 -0.22257 0.00671 -0.27795 -0.00023 C -0.33333 -0.00717 -0.32743 -0.02845 -0.34305 -0.04187 C -0.35868 -0.05528 -0.34583 -0.04418 -0.37205 -0.0805 C -0.39826 -0.11681 -0.47395 -0.22276 -0.50086 -0.26023 " pathEditMode="relative" rAng="0" ptsTypes="aaaaa">
                                      <p:cBhvr>
                                        <p:cTn id="18" dur="2000" fill="hold"/>
                                        <p:tgtEl>
                                          <p:spTgt spid="74"/>
                                        </p:tgtEl>
                                        <p:attrNameLst>
                                          <p:attrName>ppt_x</p:attrName>
                                          <p:attrName>ppt_y</p:attrName>
                                        </p:attrNameLst>
                                      </p:cBhvr>
                                      <p:rCtr x="-245" y="-127"/>
                                    </p:animMotion>
                                  </p:childTnLst>
                                </p:cTn>
                              </p:par>
                              <p:par>
                                <p:cTn id="19" presetID="0" presetClass="path" presetSubtype="0" accel="50000" decel="50000" fill="hold" grpId="0" nodeType="withEffect">
                                  <p:stCondLst>
                                    <p:cond delay="0"/>
                                  </p:stCondLst>
                                  <p:childTnLst>
                                    <p:animMotion origin="layout" path="M -0.01059 -0.00023 C -0.11909 0.00093 -0.22482 0.00116 -0.27795 -0.00023 C -0.33107 -0.00162 -0.30816 -0.00138 -0.32986 -0.00809 C -0.35156 -0.0148 -0.37934 -0.02822 -0.40816 -0.04025 C -0.43698 -0.05228 -0.4835 -0.07217 -0.5033 -0.0805 " pathEditMode="relative" rAng="0" ptsTypes="aaaaa">
                                      <p:cBhvr>
                                        <p:cTn id="20" dur="2000" fill="hold"/>
                                        <p:tgtEl>
                                          <p:spTgt spid="75"/>
                                        </p:tgtEl>
                                        <p:attrNameLst>
                                          <p:attrName>ppt_x</p:attrName>
                                          <p:attrName>ppt_y</p:attrName>
                                        </p:attrNameLst>
                                      </p:cBhvr>
                                      <p:rCtr x="-246" y="-40"/>
                                    </p:animMotion>
                                  </p:childTnLst>
                                </p:cTn>
                              </p:par>
                              <p:par>
                                <p:cTn id="21" presetID="0" presetClass="path" presetSubtype="0" accel="50000" decel="50000" fill="hold" grpId="0" nodeType="withEffect">
                                  <p:stCondLst>
                                    <p:cond delay="0"/>
                                  </p:stCondLst>
                                  <p:childTnLst>
                                    <p:animMotion origin="layout" path="M -0.01059 -0.00023 C -0.11909 0.00093 -0.22378 -0.00254 -0.27795 -0.00023 C -0.33211 0.00209 -0.31441 0.00602 -0.33576 0.01435 C -0.35711 0.02267 -0.37847 0.03586 -0.40573 0.04951 C -0.43298 0.06315 -0.48003 0.08652 -0.49965 0.09623 " pathEditMode="relative" rAng="0" ptsTypes="aaaaa">
                                      <p:cBhvr>
                                        <p:cTn id="22" dur="2000" fill="hold"/>
                                        <p:tgtEl>
                                          <p:spTgt spid="76"/>
                                        </p:tgtEl>
                                        <p:attrNameLst>
                                          <p:attrName>ppt_x</p:attrName>
                                          <p:attrName>ppt_y</p:attrName>
                                        </p:attrNameLst>
                                      </p:cBhvr>
                                      <p:rCtr x="-245" y="47"/>
                                    </p:animMotion>
                                  </p:childTnLst>
                                </p:cTn>
                              </p:par>
                              <p:par>
                                <p:cTn id="23" presetID="0" presetClass="path" presetSubtype="0" accel="50000" decel="50000" fill="hold" grpId="0" nodeType="withEffect">
                                  <p:stCondLst>
                                    <p:cond delay="0"/>
                                  </p:stCondLst>
                                  <p:childTnLst>
                                    <p:animMotion origin="layout" path="M -0.01059 -0.00023 C -0.0552 -0.00023 -0.22274 -0.00763 -0.27795 -0.00023 C -0.33316 0.00717 -0.32257 0.02499 -0.34184 0.04488 C -0.36111 0.06477 -0.36718 0.08143 -0.39357 0.11867 C -0.41996 0.15591 -0.4776 0.23688 -0.49965 0.26787 " pathEditMode="relative" rAng="0" ptsTypes="aaaaa">
                                      <p:cBhvr>
                                        <p:cTn id="24" dur="2000" fill="hold"/>
                                        <p:tgtEl>
                                          <p:spTgt spid="77"/>
                                        </p:tgtEl>
                                        <p:attrNameLst>
                                          <p:attrName>ppt_x</p:attrName>
                                          <p:attrName>ppt_y</p:attrName>
                                        </p:attrNameLst>
                                      </p:cBhvr>
                                      <p:rCtr x="-245" y="130"/>
                                    </p:animMotion>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1000"/>
                                        <p:tgtEl>
                                          <p:spTgt spid="10"/>
                                        </p:tgtEl>
                                      </p:cBhvr>
                                    </p:animEffect>
                                    <p:set>
                                      <p:cBhvr>
                                        <p:cTn id="29" dur="1" fill="hold">
                                          <p:stCondLst>
                                            <p:cond delay="999"/>
                                          </p:stCondLst>
                                        </p:cTn>
                                        <p:tgtEl>
                                          <p:spTgt spid="10"/>
                                        </p:tgtEl>
                                        <p:attrNameLst>
                                          <p:attrName>style.visibility</p:attrName>
                                        </p:attrNameLst>
                                      </p:cBhvr>
                                      <p:to>
                                        <p:strVal val="hidden"/>
                                      </p:to>
                                    </p:set>
                                  </p:childTnLst>
                                </p:cTn>
                              </p:par>
                              <p:par>
                                <p:cTn id="30" presetID="10" presetClass="entr" presetSubtype="0" fill="hold" nodeType="with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fade">
                                      <p:cBhvr>
                                        <p:cTn id="32" dur="500"/>
                                        <p:tgtEl>
                                          <p:spTgt spid="54"/>
                                        </p:tgtEl>
                                      </p:cBhvr>
                                    </p:animEffect>
                                  </p:childTnLst>
                                </p:cTn>
                              </p:par>
                              <p:par>
                                <p:cTn id="33" presetID="10" presetClass="exit" presetSubtype="0" fill="hold" grpId="2" nodeType="withEffect">
                                  <p:stCondLst>
                                    <p:cond delay="0"/>
                                  </p:stCondLst>
                                  <p:childTnLst>
                                    <p:animEffect transition="out" filter="fade">
                                      <p:cBhvr>
                                        <p:cTn id="34" dur="1000"/>
                                        <p:tgtEl>
                                          <p:spTgt spid="74"/>
                                        </p:tgtEl>
                                      </p:cBhvr>
                                    </p:animEffect>
                                    <p:set>
                                      <p:cBhvr>
                                        <p:cTn id="35" dur="1" fill="hold">
                                          <p:stCondLst>
                                            <p:cond delay="999"/>
                                          </p:stCondLst>
                                        </p:cTn>
                                        <p:tgtEl>
                                          <p:spTgt spid="74"/>
                                        </p:tgtEl>
                                        <p:attrNameLst>
                                          <p:attrName>style.visibility</p:attrName>
                                        </p:attrNameLst>
                                      </p:cBhvr>
                                      <p:to>
                                        <p:strVal val="hidden"/>
                                      </p:to>
                                    </p:set>
                                  </p:childTnLst>
                                </p:cTn>
                              </p:par>
                              <p:par>
                                <p:cTn id="36" presetID="10" presetClass="exit" presetSubtype="0" fill="hold" grpId="2" nodeType="withEffect">
                                  <p:stCondLst>
                                    <p:cond delay="0"/>
                                  </p:stCondLst>
                                  <p:childTnLst>
                                    <p:animEffect transition="out" filter="fade">
                                      <p:cBhvr>
                                        <p:cTn id="37" dur="1000"/>
                                        <p:tgtEl>
                                          <p:spTgt spid="75"/>
                                        </p:tgtEl>
                                      </p:cBhvr>
                                    </p:animEffect>
                                    <p:set>
                                      <p:cBhvr>
                                        <p:cTn id="38" dur="1" fill="hold">
                                          <p:stCondLst>
                                            <p:cond delay="999"/>
                                          </p:stCondLst>
                                        </p:cTn>
                                        <p:tgtEl>
                                          <p:spTgt spid="75"/>
                                        </p:tgtEl>
                                        <p:attrNameLst>
                                          <p:attrName>style.visibility</p:attrName>
                                        </p:attrNameLst>
                                      </p:cBhvr>
                                      <p:to>
                                        <p:strVal val="hidden"/>
                                      </p:to>
                                    </p:set>
                                  </p:childTnLst>
                                </p:cTn>
                              </p:par>
                              <p:par>
                                <p:cTn id="39" presetID="10" presetClass="exit" presetSubtype="0" fill="hold" grpId="2" nodeType="withEffect">
                                  <p:stCondLst>
                                    <p:cond delay="0"/>
                                  </p:stCondLst>
                                  <p:childTnLst>
                                    <p:animEffect transition="out" filter="fade">
                                      <p:cBhvr>
                                        <p:cTn id="40" dur="1000"/>
                                        <p:tgtEl>
                                          <p:spTgt spid="76"/>
                                        </p:tgtEl>
                                      </p:cBhvr>
                                    </p:animEffect>
                                    <p:set>
                                      <p:cBhvr>
                                        <p:cTn id="41" dur="1" fill="hold">
                                          <p:stCondLst>
                                            <p:cond delay="999"/>
                                          </p:stCondLst>
                                        </p:cTn>
                                        <p:tgtEl>
                                          <p:spTgt spid="76"/>
                                        </p:tgtEl>
                                        <p:attrNameLst>
                                          <p:attrName>style.visibility</p:attrName>
                                        </p:attrNameLst>
                                      </p:cBhvr>
                                      <p:to>
                                        <p:strVal val="hidden"/>
                                      </p:to>
                                    </p:set>
                                  </p:childTnLst>
                                </p:cTn>
                              </p:par>
                              <p:par>
                                <p:cTn id="42" presetID="10" presetClass="exit" presetSubtype="0" fill="hold" grpId="2" nodeType="withEffect">
                                  <p:stCondLst>
                                    <p:cond delay="0"/>
                                  </p:stCondLst>
                                  <p:childTnLst>
                                    <p:animEffect transition="out" filter="fade">
                                      <p:cBhvr>
                                        <p:cTn id="43" dur="1000"/>
                                        <p:tgtEl>
                                          <p:spTgt spid="77"/>
                                        </p:tgtEl>
                                      </p:cBhvr>
                                    </p:animEffect>
                                    <p:set>
                                      <p:cBhvr>
                                        <p:cTn id="44" dur="1" fill="hold">
                                          <p:stCondLst>
                                            <p:cond delay="999"/>
                                          </p:stCondLst>
                                        </p:cTn>
                                        <p:tgtEl>
                                          <p:spTgt spid="77"/>
                                        </p:tgtEl>
                                        <p:attrNameLst>
                                          <p:attrName>style.visibility</p:attrName>
                                        </p:attrNameLst>
                                      </p:cBhvr>
                                      <p:to>
                                        <p:strVal val="hidden"/>
                                      </p:to>
                                    </p:set>
                                  </p:childTnLst>
                                </p:cTn>
                              </p:par>
                            </p:childTnLst>
                          </p:cTn>
                        </p:par>
                        <p:par>
                          <p:cTn id="45" fill="hold">
                            <p:stCondLst>
                              <p:cond delay="1000"/>
                            </p:stCondLst>
                            <p:childTnLst>
                              <p:par>
                                <p:cTn id="46" presetID="1" presetClass="entr" presetSubtype="0" fill="hold" grpId="0" nodeType="afterEffect">
                                  <p:stCondLst>
                                    <p:cond delay="0"/>
                                  </p:stCondLst>
                                  <p:childTnLst>
                                    <p:set>
                                      <p:cBhvr>
                                        <p:cTn id="47" dur="1" fill="hold">
                                          <p:stCondLst>
                                            <p:cond delay="0"/>
                                          </p:stCondLst>
                                        </p:cTn>
                                        <p:tgtEl>
                                          <p:spTgt spid="78"/>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79"/>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80"/>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8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82"/>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83"/>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84"/>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85"/>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0" presetClass="path" presetSubtype="0" accel="50000" decel="50000" fill="hold" grpId="1" nodeType="clickEffect">
                                  <p:stCondLst>
                                    <p:cond delay="0"/>
                                  </p:stCondLst>
                                  <p:childTnLst>
                                    <p:animMotion origin="layout" path="M 0.01267 -0.0037 C 0.0342 0.0266 0.10746 0.13371 0.14166 0.17789 C 0.17586 0.22207 0.18455 0.24636 0.2177 0.26139 C 0.25086 0.27643 0.3151 0.26648 0.34062 0.26787 " pathEditMode="relative" rAng="0" ptsTypes="aaaa">
                                      <p:cBhvr>
                                        <p:cTn id="65" dur="1000" fill="hold"/>
                                        <p:tgtEl>
                                          <p:spTgt spid="78"/>
                                        </p:tgtEl>
                                        <p:attrNameLst>
                                          <p:attrName>ppt_x</p:attrName>
                                          <p:attrName>ppt_y</p:attrName>
                                        </p:attrNameLst>
                                      </p:cBhvr>
                                      <p:rCtr x="164" y="140"/>
                                    </p:animMotion>
                                  </p:childTnLst>
                                </p:cTn>
                              </p:par>
                              <p:par>
                                <p:cTn id="66" presetID="0" presetClass="path" presetSubtype="0" accel="50000" decel="50000" fill="hold" grpId="1" nodeType="withEffect">
                                  <p:stCondLst>
                                    <p:cond delay="0"/>
                                  </p:stCondLst>
                                  <p:childTnLst>
                                    <p:animMotion origin="layout" path="M 0.00902 -0.00463 C 0.01458 -0.00324 0.02708 -0.01203 0.0427 0.00323 C 0.05833 0.0185 0.07777 0.05135 0.10295 0.08651 C 0.12812 0.12167 0.16823 0.18528 0.1934 0.21489 C 0.21857 0.2445 0.22916 0.2556 0.25364 0.26393 C 0.27812 0.27226 0.32222 0.26532 0.34027 0.26555 " pathEditMode="relative" rAng="0" ptsTypes="aaaaaa">
                                      <p:cBhvr>
                                        <p:cTn id="67" dur="1000" fill="hold"/>
                                        <p:tgtEl>
                                          <p:spTgt spid="79"/>
                                        </p:tgtEl>
                                        <p:attrNameLst>
                                          <p:attrName>ppt_x</p:attrName>
                                          <p:attrName>ppt_y</p:attrName>
                                        </p:attrNameLst>
                                      </p:cBhvr>
                                      <p:rCtr x="166" y="135"/>
                                    </p:animMotion>
                                  </p:childTnLst>
                                </p:cTn>
                              </p:par>
                              <p:par>
                                <p:cTn id="68" presetID="0" presetClass="path" presetSubtype="0" accel="50000" decel="50000" fill="hold" grpId="1" nodeType="withEffect">
                                  <p:stCondLst>
                                    <p:cond delay="200"/>
                                  </p:stCondLst>
                                  <p:childTnLst>
                                    <p:animMotion origin="layout" path="M 3.61111E-6 4.16146E-6 C 0.06458 0.02914 0.12934 0.05829 0.1651 0.0724 C 0.20086 0.08651 0.19357 0.08327 0.21458 0.08512 C 0.23559 0.08697 0.27517 0.08373 0.29114 0.08327 " pathEditMode="relative" rAng="0" ptsTypes="aaaa">
                                      <p:cBhvr>
                                        <p:cTn id="69" dur="1000" fill="hold"/>
                                        <p:tgtEl>
                                          <p:spTgt spid="80"/>
                                        </p:tgtEl>
                                        <p:attrNameLst>
                                          <p:attrName>ppt_x</p:attrName>
                                          <p:attrName>ppt_y</p:attrName>
                                        </p:attrNameLst>
                                      </p:cBhvr>
                                      <p:rCtr x="145" y="43"/>
                                    </p:animMotion>
                                  </p:childTnLst>
                                </p:cTn>
                              </p:par>
                              <p:par>
                                <p:cTn id="70" presetID="0" presetClass="path" presetSubtype="0" accel="50000" decel="50000" fill="hold" grpId="1" nodeType="withEffect">
                                  <p:stCondLst>
                                    <p:cond delay="200"/>
                                  </p:stCondLst>
                                  <p:childTnLst>
                                    <p:animMotion origin="layout" path="M 3.61111E-6 -0.00694 C -0.00295 -0.01203 -0.00643 -0.01758 0.02882 -0.00371 C 0.06406 0.01017 0.16753 0.06222 0.21145 0.07679 C 0.25538 0.09137 0.27534 0.08188 0.29218 0.08327 " pathEditMode="relative" rAng="0" ptsTypes="aaaa">
                                      <p:cBhvr>
                                        <p:cTn id="71" dur="1000" fill="hold"/>
                                        <p:tgtEl>
                                          <p:spTgt spid="81"/>
                                        </p:tgtEl>
                                        <p:attrNameLst>
                                          <p:attrName>ppt_x</p:attrName>
                                          <p:attrName>ppt_y</p:attrName>
                                        </p:attrNameLst>
                                      </p:cBhvr>
                                      <p:rCtr x="143" y="44"/>
                                    </p:animMotion>
                                  </p:childTnLst>
                                </p:cTn>
                              </p:par>
                              <p:par>
                                <p:cTn id="72" presetID="0" presetClass="path" presetSubtype="0" accel="50000" decel="50000" fill="hold" grpId="1" nodeType="withEffect">
                                  <p:stCondLst>
                                    <p:cond delay="400"/>
                                  </p:stCondLst>
                                  <p:childTnLst>
                                    <p:animMotion origin="layout" path="M 0.00208 0.00417 C 0.01666 -0.003 0.06336 -0.02752 0.08993 -0.04071 C 0.11649 -0.05389 0.14062 -0.06523 0.16111 -0.07448 C 0.18159 -0.08373 0.19913 -0.09299 0.21284 -0.09692 C 0.22656 -0.10085 0.2368 -0.09831 0.24305 -0.09854 " pathEditMode="relative" rAng="0" ptsTypes="aaaaa">
                                      <p:cBhvr>
                                        <p:cTn id="73" dur="1000" fill="hold"/>
                                        <p:tgtEl>
                                          <p:spTgt spid="82"/>
                                        </p:tgtEl>
                                        <p:attrNameLst>
                                          <p:attrName>ppt_x</p:attrName>
                                          <p:attrName>ppt_y</p:attrName>
                                        </p:attrNameLst>
                                      </p:cBhvr>
                                      <p:rCtr x="120" y="-53"/>
                                    </p:animMotion>
                                  </p:childTnLst>
                                </p:cTn>
                              </p:par>
                              <p:par>
                                <p:cTn id="74" presetID="0" presetClass="path" presetSubtype="0" accel="50000" decel="50000" fill="hold" grpId="1" nodeType="withEffect">
                                  <p:stCondLst>
                                    <p:cond delay="400"/>
                                  </p:stCondLst>
                                  <p:childTnLst>
                                    <p:animMotion origin="layout" path="M 3.61111E-6 -4.02036E-6 C 0.00625 0.00209 0.01267 0.00417 0.02048 0.00324 C 0.0283 0.00232 0.02743 0.00255 0.04687 -0.00624 C 0.06632 -0.01503 0.10902 -0.03423 0.13663 -0.0488 C 0.16423 -0.06338 0.19461 -0.08558 0.21267 -0.09368 C 0.23073 -0.10178 0.23836 -0.09623 0.24514 -0.09692 " pathEditMode="relative" rAng="0" ptsTypes="aaaaaa">
                                      <p:cBhvr>
                                        <p:cTn id="75" dur="1000" fill="hold"/>
                                        <p:tgtEl>
                                          <p:spTgt spid="83"/>
                                        </p:tgtEl>
                                        <p:attrNameLst>
                                          <p:attrName>ppt_x</p:attrName>
                                          <p:attrName>ppt_y</p:attrName>
                                        </p:attrNameLst>
                                      </p:cBhvr>
                                      <p:rCtr x="123" y="-49"/>
                                    </p:animMotion>
                                  </p:childTnLst>
                                </p:cTn>
                              </p:par>
                              <p:par>
                                <p:cTn id="76" presetID="0" presetClass="path" presetSubtype="0" accel="50000" decel="50000" fill="hold" grpId="1" nodeType="withEffect">
                                  <p:stCondLst>
                                    <p:cond delay="600"/>
                                  </p:stCondLst>
                                  <p:childTnLst>
                                    <p:animMotion origin="layout" path="M 0.02136 -0.02082 L 0.20695 -0.28614 " pathEditMode="relative" rAng="0" ptsTypes="AA">
                                      <p:cBhvr>
                                        <p:cTn id="77" dur="1000" fill="hold"/>
                                        <p:tgtEl>
                                          <p:spTgt spid="84"/>
                                        </p:tgtEl>
                                        <p:attrNameLst>
                                          <p:attrName>ppt_x</p:attrName>
                                          <p:attrName>ppt_y</p:attrName>
                                        </p:attrNameLst>
                                      </p:cBhvr>
                                      <p:rCtr x="93" y="-133"/>
                                    </p:animMotion>
                                  </p:childTnLst>
                                </p:cTn>
                              </p:par>
                              <p:par>
                                <p:cTn id="78" presetID="0" presetClass="path" presetSubtype="0" accel="50000" decel="50000" fill="hold" grpId="1" nodeType="withEffect">
                                  <p:stCondLst>
                                    <p:cond delay="600"/>
                                  </p:stCondLst>
                                  <p:childTnLst>
                                    <p:animMotion origin="layout" path="M 0.00937 0.00278 C 0.01823 0.0037 0.02708 0.00463 0.03333 0.00116 C 0.03958 -0.00231 0.0158 0.02637 0.0467 -0.01804 C 0.0776 -0.06245 0.14826 -0.164 0.21892 -0.26532 " pathEditMode="relative" rAng="0" ptsTypes="aaaA">
                                      <p:cBhvr>
                                        <p:cTn id="79" dur="1000" fill="hold"/>
                                        <p:tgtEl>
                                          <p:spTgt spid="85"/>
                                        </p:tgtEl>
                                        <p:attrNameLst>
                                          <p:attrName>ppt_x</p:attrName>
                                          <p:attrName>ppt_y</p:attrName>
                                        </p:attrNameLst>
                                      </p:cBhvr>
                                      <p:rCtr x="105" y="-122"/>
                                    </p:animMotion>
                                  </p:childTnLst>
                                </p:cTn>
                              </p:par>
                              <p:par>
                                <p:cTn id="80" presetID="1" presetClass="entr" presetSubtype="0" fill="hold" nodeType="withEffect">
                                  <p:stCondLst>
                                    <p:cond delay="1500"/>
                                  </p:stCondLst>
                                  <p:childTnLst>
                                    <p:set>
                                      <p:cBhvr>
                                        <p:cTn id="81" dur="1" fill="hold">
                                          <p:stCondLst>
                                            <p:cond delay="0"/>
                                          </p:stCondLst>
                                        </p:cTn>
                                        <p:tgtEl>
                                          <p:spTgt spid="99"/>
                                        </p:tgtEl>
                                        <p:attrNameLst>
                                          <p:attrName>style.visibility</p:attrName>
                                        </p:attrNameLst>
                                      </p:cBhvr>
                                      <p:to>
                                        <p:strVal val="visible"/>
                                      </p:to>
                                    </p:set>
                                  </p:childTnLst>
                                </p:cTn>
                              </p:par>
                              <p:par>
                                <p:cTn id="82" presetID="42" presetClass="path" presetSubtype="0" accel="50000" decel="50000" fill="hold" grpId="2" nodeType="withEffect">
                                  <p:stCondLst>
                                    <p:cond delay="2000"/>
                                  </p:stCondLst>
                                  <p:childTnLst>
                                    <p:animMotion origin="layout" path="M 0.21059 -0.2873 L 0.21059 0.24543 " pathEditMode="relative" rAng="0" ptsTypes="AA">
                                      <p:cBhvr>
                                        <p:cTn id="83" dur="1000" fill="hold"/>
                                        <p:tgtEl>
                                          <p:spTgt spid="84"/>
                                        </p:tgtEl>
                                        <p:attrNameLst>
                                          <p:attrName>ppt_x</p:attrName>
                                          <p:attrName>ppt_y</p:attrName>
                                        </p:attrNameLst>
                                      </p:cBhvr>
                                      <p:rCtr x="0" y="266"/>
                                    </p:animMotion>
                                  </p:childTnLst>
                                </p:cTn>
                              </p:par>
                              <p:par>
                                <p:cTn id="84" presetID="8" presetClass="emph" presetSubtype="0" fill="hold" grpId="3" nodeType="withEffect">
                                  <p:stCondLst>
                                    <p:cond delay="2000"/>
                                  </p:stCondLst>
                                  <p:childTnLst>
                                    <p:animRot by="-86400000">
                                      <p:cBhvr>
                                        <p:cTn id="85" dur="1000" fill="hold"/>
                                        <p:tgtEl>
                                          <p:spTgt spid="84"/>
                                        </p:tgtEl>
                                        <p:attrNameLst>
                                          <p:attrName>r</p:attrName>
                                        </p:attrNameLst>
                                      </p:cBhvr>
                                    </p:animRot>
                                  </p:childTnLst>
                                </p:cTn>
                              </p:par>
                              <p:par>
                                <p:cTn id="86" presetID="42" presetClass="path" presetSubtype="0" accel="50000" decel="50000" fill="hold" grpId="2" nodeType="withEffect">
                                  <p:stCondLst>
                                    <p:cond delay="2000"/>
                                  </p:stCondLst>
                                  <p:childTnLst>
                                    <p:animMotion origin="layout" path="M 0.21892 -0.26532 L 0.21892 0.24543 " pathEditMode="relative" rAng="0" ptsTypes="AA">
                                      <p:cBhvr>
                                        <p:cTn id="87" dur="1000" fill="hold"/>
                                        <p:tgtEl>
                                          <p:spTgt spid="85"/>
                                        </p:tgtEl>
                                        <p:attrNameLst>
                                          <p:attrName>ppt_x</p:attrName>
                                          <p:attrName>ppt_y</p:attrName>
                                        </p:attrNameLst>
                                      </p:cBhvr>
                                      <p:rCtr x="0" y="255"/>
                                    </p:animMotion>
                                  </p:childTnLst>
                                </p:cTn>
                              </p:par>
                              <p:par>
                                <p:cTn id="88" presetID="8" presetClass="emph" presetSubtype="0" fill="hold" grpId="3" nodeType="withEffect">
                                  <p:stCondLst>
                                    <p:cond delay="2000"/>
                                  </p:stCondLst>
                                  <p:childTnLst>
                                    <p:animRot by="-86400000">
                                      <p:cBhvr>
                                        <p:cTn id="89" dur="1000" fill="hold"/>
                                        <p:tgtEl>
                                          <p:spTgt spid="85"/>
                                        </p:tgtEl>
                                        <p:attrNameLst>
                                          <p:attrName>r</p:attrName>
                                        </p:attrNameLst>
                                      </p:cBhvr>
                                    </p:animRot>
                                  </p:childTnLst>
                                </p:cTn>
                              </p:par>
                            </p:childTnLst>
                          </p:cTn>
                        </p:par>
                        <p:par>
                          <p:cTn id="90" fill="hold">
                            <p:stCondLst>
                              <p:cond delay="3000"/>
                            </p:stCondLst>
                            <p:childTnLst>
                              <p:par>
                                <p:cTn id="91" presetID="63" presetClass="path" presetSubtype="0" accel="50000" decel="50000" fill="hold" grpId="2" nodeType="afterEffect">
                                  <p:stCondLst>
                                    <p:cond delay="0"/>
                                  </p:stCondLst>
                                  <p:childTnLst>
                                    <p:animMotion origin="layout" path="M 0.33541 0.26764 L 0.51041 0.26764 " pathEditMode="relative" rAng="0" ptsTypes="AA">
                                      <p:cBhvr>
                                        <p:cTn id="92" dur="1000" fill="hold"/>
                                        <p:tgtEl>
                                          <p:spTgt spid="78"/>
                                        </p:tgtEl>
                                        <p:attrNameLst>
                                          <p:attrName>ppt_x</p:attrName>
                                          <p:attrName>ppt_y</p:attrName>
                                        </p:attrNameLst>
                                      </p:cBhvr>
                                      <p:rCtr x="87" y="0"/>
                                    </p:animMotion>
                                  </p:childTnLst>
                                </p:cTn>
                              </p:par>
                              <p:par>
                                <p:cTn id="93" presetID="10" presetClass="exit" presetSubtype="0" fill="hold" grpId="3" nodeType="withEffect">
                                  <p:stCondLst>
                                    <p:cond delay="500"/>
                                  </p:stCondLst>
                                  <p:childTnLst>
                                    <p:animEffect transition="out" filter="fade">
                                      <p:cBhvr>
                                        <p:cTn id="94" dur="1000"/>
                                        <p:tgtEl>
                                          <p:spTgt spid="78"/>
                                        </p:tgtEl>
                                      </p:cBhvr>
                                    </p:animEffect>
                                    <p:set>
                                      <p:cBhvr>
                                        <p:cTn id="95" dur="1" fill="hold">
                                          <p:stCondLst>
                                            <p:cond delay="999"/>
                                          </p:stCondLst>
                                        </p:cTn>
                                        <p:tgtEl>
                                          <p:spTgt spid="78"/>
                                        </p:tgtEl>
                                        <p:attrNameLst>
                                          <p:attrName>style.visibility</p:attrName>
                                        </p:attrNameLst>
                                      </p:cBhvr>
                                      <p:to>
                                        <p:strVal val="hidden"/>
                                      </p:to>
                                    </p:set>
                                  </p:childTnLst>
                                </p:cTn>
                              </p:par>
                              <p:par>
                                <p:cTn id="96" presetID="63" presetClass="path" presetSubtype="0" accel="50000" decel="50000" fill="hold" grpId="2" nodeType="withEffect">
                                  <p:stCondLst>
                                    <p:cond delay="500"/>
                                  </p:stCondLst>
                                  <p:childTnLst>
                                    <p:animMotion origin="layout" path="M 0.33611 0.26463 L 0.53541 0.26532 " pathEditMode="relative" rAng="0" ptsTypes="AA">
                                      <p:cBhvr>
                                        <p:cTn id="97" dur="1000" fill="hold"/>
                                        <p:tgtEl>
                                          <p:spTgt spid="79"/>
                                        </p:tgtEl>
                                        <p:attrNameLst>
                                          <p:attrName>ppt_x</p:attrName>
                                          <p:attrName>ppt_y</p:attrName>
                                        </p:attrNameLst>
                                      </p:cBhvr>
                                      <p:rCtr x="100" y="0"/>
                                    </p:animMotion>
                                  </p:childTnLst>
                                </p:cTn>
                              </p:par>
                              <p:par>
                                <p:cTn id="98" presetID="10" presetClass="exit" presetSubtype="0" fill="hold" grpId="3" nodeType="withEffect">
                                  <p:stCondLst>
                                    <p:cond delay="1000"/>
                                  </p:stCondLst>
                                  <p:childTnLst>
                                    <p:animEffect transition="out" filter="fade">
                                      <p:cBhvr>
                                        <p:cTn id="99" dur="1000"/>
                                        <p:tgtEl>
                                          <p:spTgt spid="79"/>
                                        </p:tgtEl>
                                      </p:cBhvr>
                                    </p:animEffect>
                                    <p:set>
                                      <p:cBhvr>
                                        <p:cTn id="100" dur="1" fill="hold">
                                          <p:stCondLst>
                                            <p:cond delay="999"/>
                                          </p:stCondLst>
                                        </p:cTn>
                                        <p:tgtEl>
                                          <p:spTgt spid="79"/>
                                        </p:tgtEl>
                                        <p:attrNameLst>
                                          <p:attrName>style.visibility</p:attrName>
                                        </p:attrNameLst>
                                      </p:cBhvr>
                                      <p:to>
                                        <p:strVal val="hidden"/>
                                      </p:to>
                                    </p:set>
                                  </p:childTnLst>
                                </p:cTn>
                              </p:par>
                              <p:par>
                                <p:cTn id="101" presetID="1" presetClass="exit" presetSubtype="0" fill="hold" nodeType="withEffect">
                                  <p:stCondLst>
                                    <p:cond delay="1500"/>
                                  </p:stCondLst>
                                  <p:childTnLst>
                                    <p:set>
                                      <p:cBhvr>
                                        <p:cTn id="102" dur="1" fill="hold">
                                          <p:stCondLst>
                                            <p:cond delay="0"/>
                                          </p:stCondLst>
                                        </p:cTn>
                                        <p:tgtEl>
                                          <p:spTgt spid="99"/>
                                        </p:tgtEl>
                                        <p:attrNameLst>
                                          <p:attrName>style.visibility</p:attrName>
                                        </p:attrNameLst>
                                      </p:cBhvr>
                                      <p:to>
                                        <p:strVal val="hidden"/>
                                      </p:to>
                                    </p:set>
                                  </p:childTnLst>
                                </p:cTn>
                              </p:par>
                              <p:par>
                                <p:cTn id="103" presetID="63" presetClass="path" presetSubtype="0" accel="50000" decel="50000" fill="hold" grpId="2" nodeType="withEffect">
                                  <p:stCondLst>
                                    <p:cond delay="1000"/>
                                  </p:stCondLst>
                                  <p:childTnLst>
                                    <p:animMotion origin="layout" path="M 0.27864 0.08142 L 0.51041 0.08304 " pathEditMode="relative" rAng="0" ptsTypes="AA">
                                      <p:cBhvr>
                                        <p:cTn id="104" dur="1000" fill="hold"/>
                                        <p:tgtEl>
                                          <p:spTgt spid="80"/>
                                        </p:tgtEl>
                                        <p:attrNameLst>
                                          <p:attrName>ppt_x</p:attrName>
                                          <p:attrName>ppt_y</p:attrName>
                                        </p:attrNameLst>
                                      </p:cBhvr>
                                      <p:rCtr x="116" y="1"/>
                                    </p:animMotion>
                                  </p:childTnLst>
                                </p:cTn>
                              </p:par>
                              <p:par>
                                <p:cTn id="105" presetID="10" presetClass="exit" presetSubtype="0" fill="hold" grpId="3" nodeType="withEffect">
                                  <p:stCondLst>
                                    <p:cond delay="1500"/>
                                  </p:stCondLst>
                                  <p:childTnLst>
                                    <p:animEffect transition="out" filter="fade">
                                      <p:cBhvr>
                                        <p:cTn id="106" dur="1000"/>
                                        <p:tgtEl>
                                          <p:spTgt spid="80"/>
                                        </p:tgtEl>
                                      </p:cBhvr>
                                    </p:animEffect>
                                    <p:set>
                                      <p:cBhvr>
                                        <p:cTn id="107" dur="1" fill="hold">
                                          <p:stCondLst>
                                            <p:cond delay="999"/>
                                          </p:stCondLst>
                                        </p:cTn>
                                        <p:tgtEl>
                                          <p:spTgt spid="80"/>
                                        </p:tgtEl>
                                        <p:attrNameLst>
                                          <p:attrName>style.visibility</p:attrName>
                                        </p:attrNameLst>
                                      </p:cBhvr>
                                      <p:to>
                                        <p:strVal val="hidden"/>
                                      </p:to>
                                    </p:set>
                                  </p:childTnLst>
                                </p:cTn>
                              </p:par>
                              <p:par>
                                <p:cTn id="108" presetID="63" presetClass="path" presetSubtype="0" accel="50000" decel="50000" fill="hold" grpId="2" nodeType="withEffect">
                                  <p:stCondLst>
                                    <p:cond delay="1500"/>
                                  </p:stCondLst>
                                  <p:childTnLst>
                                    <p:animMotion origin="layout" path="M 0.28437 0.08304 L 0.53541 0.08258 " pathEditMode="relative" rAng="0" ptsTypes="AA">
                                      <p:cBhvr>
                                        <p:cTn id="109" dur="1000" fill="hold"/>
                                        <p:tgtEl>
                                          <p:spTgt spid="81"/>
                                        </p:tgtEl>
                                        <p:attrNameLst>
                                          <p:attrName>ppt_x</p:attrName>
                                          <p:attrName>ppt_y</p:attrName>
                                        </p:attrNameLst>
                                      </p:cBhvr>
                                      <p:rCtr x="126" y="0"/>
                                    </p:animMotion>
                                  </p:childTnLst>
                                </p:cTn>
                              </p:par>
                              <p:par>
                                <p:cTn id="110" presetID="10" presetClass="exit" presetSubtype="0" fill="hold" grpId="3" nodeType="withEffect">
                                  <p:stCondLst>
                                    <p:cond delay="1900"/>
                                  </p:stCondLst>
                                  <p:childTnLst>
                                    <p:animEffect transition="out" filter="fade">
                                      <p:cBhvr>
                                        <p:cTn id="111" dur="1000"/>
                                        <p:tgtEl>
                                          <p:spTgt spid="81"/>
                                        </p:tgtEl>
                                      </p:cBhvr>
                                    </p:animEffect>
                                    <p:set>
                                      <p:cBhvr>
                                        <p:cTn id="112" dur="1" fill="hold">
                                          <p:stCondLst>
                                            <p:cond delay="999"/>
                                          </p:stCondLst>
                                        </p:cTn>
                                        <p:tgtEl>
                                          <p:spTgt spid="81"/>
                                        </p:tgtEl>
                                        <p:attrNameLst>
                                          <p:attrName>style.visibility</p:attrName>
                                        </p:attrNameLst>
                                      </p:cBhvr>
                                      <p:to>
                                        <p:strVal val="hidden"/>
                                      </p:to>
                                    </p:set>
                                  </p:childTnLst>
                                </p:cTn>
                              </p:par>
                              <p:par>
                                <p:cTn id="113" presetID="63" presetClass="path" presetSubtype="0" accel="50000" decel="50000" fill="hold" grpId="2" nodeType="withEffect">
                                  <p:stCondLst>
                                    <p:cond delay="2000"/>
                                  </p:stCondLst>
                                  <p:childTnLst>
                                    <p:animMotion origin="layout" path="M 0.24253 -0.09877 L 0.51041 -0.09877 " pathEditMode="relative" rAng="0" ptsTypes="AA">
                                      <p:cBhvr>
                                        <p:cTn id="114" dur="1000" fill="hold"/>
                                        <p:tgtEl>
                                          <p:spTgt spid="82"/>
                                        </p:tgtEl>
                                        <p:attrNameLst>
                                          <p:attrName>ppt_x</p:attrName>
                                          <p:attrName>ppt_y</p:attrName>
                                        </p:attrNameLst>
                                      </p:cBhvr>
                                      <p:rCtr x="134" y="0"/>
                                    </p:animMotion>
                                  </p:childTnLst>
                                </p:cTn>
                              </p:par>
                              <p:par>
                                <p:cTn id="115" presetID="10" presetClass="exit" presetSubtype="0" fill="hold" grpId="3" nodeType="withEffect">
                                  <p:stCondLst>
                                    <p:cond delay="2500"/>
                                  </p:stCondLst>
                                  <p:childTnLst>
                                    <p:animEffect transition="out" filter="fade">
                                      <p:cBhvr>
                                        <p:cTn id="116" dur="1000"/>
                                        <p:tgtEl>
                                          <p:spTgt spid="82"/>
                                        </p:tgtEl>
                                      </p:cBhvr>
                                    </p:animEffect>
                                    <p:set>
                                      <p:cBhvr>
                                        <p:cTn id="117" dur="1" fill="hold">
                                          <p:stCondLst>
                                            <p:cond delay="999"/>
                                          </p:stCondLst>
                                        </p:cTn>
                                        <p:tgtEl>
                                          <p:spTgt spid="82"/>
                                        </p:tgtEl>
                                        <p:attrNameLst>
                                          <p:attrName>style.visibility</p:attrName>
                                        </p:attrNameLst>
                                      </p:cBhvr>
                                      <p:to>
                                        <p:strVal val="hidden"/>
                                      </p:to>
                                    </p:set>
                                  </p:childTnLst>
                                </p:cTn>
                              </p:par>
                              <p:par>
                                <p:cTn id="118" presetID="63" presetClass="path" presetSubtype="0" accel="50000" decel="50000" fill="hold" grpId="2" nodeType="withEffect">
                                  <p:stCondLst>
                                    <p:cond delay="2500"/>
                                  </p:stCondLst>
                                  <p:childTnLst>
                                    <p:animMotion origin="layout" path="M 0.25277 -0.09877 L 0.53541 -0.09877 " pathEditMode="relative" rAng="0" ptsTypes="AA">
                                      <p:cBhvr>
                                        <p:cTn id="119" dur="1000" fill="hold"/>
                                        <p:tgtEl>
                                          <p:spTgt spid="83"/>
                                        </p:tgtEl>
                                        <p:attrNameLst>
                                          <p:attrName>ppt_x</p:attrName>
                                          <p:attrName>ppt_y</p:attrName>
                                        </p:attrNameLst>
                                      </p:cBhvr>
                                      <p:rCtr x="141" y="0"/>
                                    </p:animMotion>
                                  </p:childTnLst>
                                </p:cTn>
                              </p:par>
                              <p:par>
                                <p:cTn id="120" presetID="10" presetClass="exit" presetSubtype="0" fill="hold" grpId="3" nodeType="withEffect">
                                  <p:stCondLst>
                                    <p:cond delay="3000"/>
                                  </p:stCondLst>
                                  <p:childTnLst>
                                    <p:animEffect transition="out" filter="fade">
                                      <p:cBhvr>
                                        <p:cTn id="121" dur="1000"/>
                                        <p:tgtEl>
                                          <p:spTgt spid="83"/>
                                        </p:tgtEl>
                                      </p:cBhvr>
                                    </p:animEffect>
                                    <p:set>
                                      <p:cBhvr>
                                        <p:cTn id="122" dur="1" fill="hold">
                                          <p:stCondLst>
                                            <p:cond delay="999"/>
                                          </p:stCondLst>
                                        </p:cTn>
                                        <p:tgtEl>
                                          <p:spTgt spid="83"/>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4" presetClass="entr" presetSubtype="16" fill="hold" nodeType="clickEffect">
                                  <p:stCondLst>
                                    <p:cond delay="0"/>
                                  </p:stCondLst>
                                  <p:childTnLst>
                                    <p:set>
                                      <p:cBhvr>
                                        <p:cTn id="126" dur="1" fill="hold">
                                          <p:stCondLst>
                                            <p:cond delay="0"/>
                                          </p:stCondLst>
                                        </p:cTn>
                                        <p:tgtEl>
                                          <p:spTgt spid="48"/>
                                        </p:tgtEl>
                                        <p:attrNameLst>
                                          <p:attrName>style.visibility</p:attrName>
                                        </p:attrNameLst>
                                      </p:cBhvr>
                                      <p:to>
                                        <p:strVal val="visible"/>
                                      </p:to>
                                    </p:set>
                                    <p:animEffect transition="in" filter="box(in)">
                                      <p:cBhvr>
                                        <p:cTn id="127" dur="500"/>
                                        <p:tgtEl>
                                          <p:spTgt spid="48"/>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nodeType="clickEffect">
                                  <p:stCondLst>
                                    <p:cond delay="0"/>
                                  </p:stCondLst>
                                  <p:childTnLst>
                                    <p:set>
                                      <p:cBhvr>
                                        <p:cTn id="131" dur="1" fill="hold">
                                          <p:stCondLst>
                                            <p:cond delay="0"/>
                                          </p:stCondLst>
                                        </p:cTn>
                                        <p:tgtEl>
                                          <p:spTgt spid="103"/>
                                        </p:tgtEl>
                                        <p:attrNameLst>
                                          <p:attrName>style.visibility</p:attrName>
                                        </p:attrNameLst>
                                      </p:cBhvr>
                                      <p:to>
                                        <p:strVal val="visible"/>
                                      </p:to>
                                    </p:set>
                                    <p:animEffect transition="in" filter="blinds(horizontal)">
                                      <p:cBhvr>
                                        <p:cTn id="132" dur="500"/>
                                        <p:tgtEl>
                                          <p:spTgt spid="103"/>
                                        </p:tgtEl>
                                      </p:cBhvr>
                                    </p:animEffect>
                                  </p:childTnLst>
                                </p:cTn>
                              </p:par>
                              <p:par>
                                <p:cTn id="133" presetID="0" presetClass="path" presetSubtype="0" accel="50000" decel="50000" fill="hold" grpId="4" nodeType="withEffect">
                                  <p:stCondLst>
                                    <p:cond delay="0"/>
                                  </p:stCondLst>
                                  <p:childTnLst>
                                    <p:animMotion origin="layout" path="M 0.00659 0.00116 C 0.02951 -0.03192 0.11319 -0.15174 0.14427 -0.19778 C 0.17534 -0.24381 0.18316 -0.26 0.19357 -0.27481 C 0.20399 -0.28961 0.20052 -0.28429 0.20694 -0.28614 C 0.21336 -0.28799 0.18142 -0.28614 0.23194 -0.28614 C 0.28246 -0.28614 0.45243 -0.28614 0.51041 -0.28614 " pathEditMode="relative" rAng="0" ptsTypes="aaaaaa">
                                      <p:cBhvr>
                                        <p:cTn id="134" dur="1500" fill="hold"/>
                                        <p:tgtEl>
                                          <p:spTgt spid="84"/>
                                        </p:tgtEl>
                                        <p:attrNameLst>
                                          <p:attrName>ppt_x</p:attrName>
                                          <p:attrName>ppt_y</p:attrName>
                                        </p:attrNameLst>
                                      </p:cBhvr>
                                      <p:rCtr x="252" y="-146"/>
                                    </p:animMotion>
                                  </p:childTnLst>
                                </p:cTn>
                              </p:par>
                              <p:par>
                                <p:cTn id="135" presetID="10" presetClass="exit" presetSubtype="0" fill="hold" grpId="5" nodeType="withEffect">
                                  <p:stCondLst>
                                    <p:cond delay="1000"/>
                                  </p:stCondLst>
                                  <p:childTnLst>
                                    <p:animEffect transition="out" filter="fade">
                                      <p:cBhvr>
                                        <p:cTn id="136" dur="1000"/>
                                        <p:tgtEl>
                                          <p:spTgt spid="84"/>
                                        </p:tgtEl>
                                      </p:cBhvr>
                                    </p:animEffect>
                                    <p:set>
                                      <p:cBhvr>
                                        <p:cTn id="137" dur="1" fill="hold">
                                          <p:stCondLst>
                                            <p:cond delay="999"/>
                                          </p:stCondLst>
                                        </p:cTn>
                                        <p:tgtEl>
                                          <p:spTgt spid="84"/>
                                        </p:tgtEl>
                                        <p:attrNameLst>
                                          <p:attrName>style.visibility</p:attrName>
                                        </p:attrNameLst>
                                      </p:cBhvr>
                                      <p:to>
                                        <p:strVal val="hidden"/>
                                      </p:to>
                                    </p:set>
                                  </p:childTnLst>
                                </p:cTn>
                              </p:par>
                              <p:par>
                                <p:cTn id="138" presetID="0" presetClass="path" presetSubtype="0" accel="50000" decel="50000" fill="hold" grpId="4" nodeType="withEffect">
                                  <p:stCondLst>
                                    <p:cond delay="500"/>
                                  </p:stCondLst>
                                  <p:childTnLst>
                                    <p:animMotion origin="layout" path="M 3.33333E-6 0.00625 C 0.01093 0.00717 0.02048 0.00787 0.02777 0.00463 C 0.03507 0.00139 0.02534 0.01226 0.0434 -0.01295 C 0.06146 -0.03817 0.10625 -0.10432 0.13611 -0.14619 C 0.16597 -0.18806 0.19896 -0.24219 0.22291 -0.26486 C 0.24687 -0.28753 0.22795 -0.2799 0.27951 -0.28267 C 0.33107 -0.28545 0.47986 -0.28221 0.53246 -0.28221 " pathEditMode="relative" rAng="0" ptsTypes="aaaaaaa">
                                      <p:cBhvr>
                                        <p:cTn id="139" dur="1500" fill="hold"/>
                                        <p:tgtEl>
                                          <p:spTgt spid="85"/>
                                        </p:tgtEl>
                                        <p:attrNameLst>
                                          <p:attrName>ppt_x</p:attrName>
                                          <p:attrName>ppt_y</p:attrName>
                                        </p:attrNameLst>
                                      </p:cBhvr>
                                      <p:rCtr x="266" y="-144"/>
                                    </p:animMotion>
                                  </p:childTnLst>
                                </p:cTn>
                              </p:par>
                              <p:par>
                                <p:cTn id="140" presetID="10" presetClass="exit" presetSubtype="0" fill="hold" grpId="5" nodeType="withEffect">
                                  <p:stCondLst>
                                    <p:cond delay="1500"/>
                                  </p:stCondLst>
                                  <p:childTnLst>
                                    <p:animEffect transition="out" filter="fade">
                                      <p:cBhvr>
                                        <p:cTn id="141" dur="1000"/>
                                        <p:tgtEl>
                                          <p:spTgt spid="85"/>
                                        </p:tgtEl>
                                      </p:cBhvr>
                                    </p:animEffect>
                                    <p:set>
                                      <p:cBhvr>
                                        <p:cTn id="142" dur="1" fill="hold">
                                          <p:stCondLst>
                                            <p:cond delay="999"/>
                                          </p:stCondLst>
                                        </p:cTn>
                                        <p:tgtEl>
                                          <p:spTgt spid="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4" grpId="1" animBg="1"/>
      <p:bldP spid="74" grpId="2" animBg="1"/>
      <p:bldP spid="75" grpId="0" animBg="1"/>
      <p:bldP spid="75" grpId="1" animBg="1"/>
      <p:bldP spid="75" grpId="2" animBg="1"/>
      <p:bldP spid="76" grpId="0" animBg="1"/>
      <p:bldP spid="76" grpId="1" animBg="1"/>
      <p:bldP spid="76" grpId="2" animBg="1"/>
      <p:bldP spid="77" grpId="0" animBg="1"/>
      <p:bldP spid="77" grpId="1" animBg="1"/>
      <p:bldP spid="77" grpId="2" animBg="1"/>
      <p:bldP spid="78" grpId="0" animBg="1"/>
      <p:bldP spid="78" grpId="1" animBg="1"/>
      <p:bldP spid="78" grpId="2" animBg="1"/>
      <p:bldP spid="78" grpId="3" animBg="1"/>
      <p:bldP spid="79" grpId="0" animBg="1"/>
      <p:bldP spid="79" grpId="1" animBg="1"/>
      <p:bldP spid="79" grpId="2" animBg="1"/>
      <p:bldP spid="79" grpId="3" animBg="1"/>
      <p:bldP spid="80" grpId="0" animBg="1"/>
      <p:bldP spid="80" grpId="1" animBg="1"/>
      <p:bldP spid="80" grpId="2" animBg="1"/>
      <p:bldP spid="80" grpId="3" animBg="1"/>
      <p:bldP spid="81" grpId="0" animBg="1"/>
      <p:bldP spid="81" grpId="1" animBg="1"/>
      <p:bldP spid="81" grpId="2" animBg="1"/>
      <p:bldP spid="81" grpId="3" animBg="1"/>
      <p:bldP spid="82" grpId="0" animBg="1"/>
      <p:bldP spid="82" grpId="1" animBg="1"/>
      <p:bldP spid="82" grpId="2" animBg="1"/>
      <p:bldP spid="82" grpId="3" animBg="1"/>
      <p:bldP spid="83" grpId="0" animBg="1"/>
      <p:bldP spid="83" grpId="1" animBg="1"/>
      <p:bldP spid="83" grpId="2" animBg="1"/>
      <p:bldP spid="83" grpId="3" animBg="1"/>
      <p:bldP spid="84" grpId="0" animBg="1"/>
      <p:bldP spid="84" grpId="1" animBg="1"/>
      <p:bldP spid="84" grpId="2" animBg="1"/>
      <p:bldP spid="84" grpId="3" animBg="1"/>
      <p:bldP spid="84" grpId="4" animBg="1"/>
      <p:bldP spid="84" grpId="5" animBg="1"/>
      <p:bldP spid="85" grpId="0" animBg="1"/>
      <p:bldP spid="85" grpId="1" animBg="1"/>
      <p:bldP spid="85" grpId="2" animBg="1"/>
      <p:bldP spid="85" grpId="3" animBg="1"/>
      <p:bldP spid="85" grpId="4" animBg="1"/>
      <p:bldP spid="85" grpId="5" animBg="1"/>
      <p:bldP spid="4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 name="Picture 85" descr="server-gray.png"/>
          <p:cNvPicPr>
            <a:picLocks noChangeAspect="1"/>
          </p:cNvPicPr>
          <p:nvPr/>
        </p:nvPicPr>
        <p:blipFill>
          <a:blip r:embed="rId4" cstate="print"/>
          <a:stretch>
            <a:fillRect/>
          </a:stretch>
        </p:blipFill>
        <p:spPr>
          <a:xfrm>
            <a:off x="1750844" y="5350272"/>
            <a:ext cx="915278" cy="974328"/>
          </a:xfrm>
          <a:prstGeom prst="rect">
            <a:avLst/>
          </a:prstGeom>
        </p:spPr>
      </p:pic>
      <p:pic>
        <p:nvPicPr>
          <p:cNvPr id="89" name="Picture 88" descr="server-gray.png"/>
          <p:cNvPicPr>
            <a:picLocks noChangeAspect="1"/>
          </p:cNvPicPr>
          <p:nvPr/>
        </p:nvPicPr>
        <p:blipFill>
          <a:blip r:embed="rId4" cstate="print"/>
          <a:stretch>
            <a:fillRect/>
          </a:stretch>
        </p:blipFill>
        <p:spPr>
          <a:xfrm>
            <a:off x="1751722" y="1556544"/>
            <a:ext cx="915278" cy="974328"/>
          </a:xfrm>
          <a:prstGeom prst="rect">
            <a:avLst/>
          </a:prstGeom>
        </p:spPr>
      </p:pic>
      <p:sp>
        <p:nvSpPr>
          <p:cNvPr id="2" name="Title 1"/>
          <p:cNvSpPr>
            <a:spLocks noGrp="1"/>
          </p:cNvSpPr>
          <p:nvPr>
            <p:ph type="title"/>
          </p:nvPr>
        </p:nvSpPr>
        <p:spPr>
          <a:xfrm>
            <a:off x="457200" y="76200"/>
            <a:ext cx="8229600" cy="1143000"/>
          </a:xfrm>
        </p:spPr>
        <p:txBody>
          <a:bodyPr/>
          <a:lstStyle/>
          <a:p>
            <a:r>
              <a:rPr lang="en-US" dirty="0" smtClean="0"/>
              <a:t>Queue Buildup</a:t>
            </a:r>
            <a:endParaRPr lang="en-US" dirty="0"/>
          </a:p>
        </p:txBody>
      </p:sp>
      <p:pic>
        <p:nvPicPr>
          <p:cNvPr id="10" name="Content Placeholder 9" descr="switch.png"/>
          <p:cNvPicPr>
            <a:picLocks noGrp="1" noChangeAspect="1"/>
          </p:cNvPicPr>
          <p:nvPr>
            <p:ph idx="1"/>
          </p:nvPr>
        </p:nvPicPr>
        <p:blipFill>
          <a:blip r:embed="rId5" cstate="print"/>
          <a:stretch>
            <a:fillRect/>
          </a:stretch>
        </p:blipFill>
        <p:spPr>
          <a:xfrm flipH="1">
            <a:off x="4284353" y="3570383"/>
            <a:ext cx="1643349" cy="692945"/>
          </a:xfrm>
        </p:spPr>
      </p:pic>
      <p:sp>
        <p:nvSpPr>
          <p:cNvPr id="4" name="Slide Number Placeholder 3"/>
          <p:cNvSpPr>
            <a:spLocks noGrp="1"/>
          </p:cNvSpPr>
          <p:nvPr>
            <p:ph type="sldNum" sz="quarter" idx="12"/>
          </p:nvPr>
        </p:nvSpPr>
        <p:spPr>
          <a:xfrm>
            <a:off x="6592824" y="6356350"/>
            <a:ext cx="2133600" cy="365125"/>
          </a:xfrm>
        </p:spPr>
        <p:txBody>
          <a:bodyPr/>
          <a:lstStyle/>
          <a:p>
            <a:fld id="{D6860B3D-D4F8-4840-B91D-0EEC232E35FC}" type="slidenum">
              <a:rPr lang="en-US" smtClean="0"/>
              <a:pPr/>
              <a:t>13</a:t>
            </a:fld>
            <a:endParaRPr lang="en-US"/>
          </a:p>
        </p:txBody>
      </p:sp>
      <p:pic>
        <p:nvPicPr>
          <p:cNvPr id="5" name="Picture 4" descr="server2.jpg"/>
          <p:cNvPicPr>
            <a:picLocks noChangeAspect="1"/>
          </p:cNvPicPr>
          <p:nvPr/>
        </p:nvPicPr>
        <p:blipFill>
          <a:blip r:embed="rId6" cstate="print"/>
          <a:stretch>
            <a:fillRect/>
          </a:stretch>
        </p:blipFill>
        <p:spPr>
          <a:xfrm>
            <a:off x="7233201" y="3381938"/>
            <a:ext cx="1148799" cy="1102845"/>
          </a:xfrm>
          <a:prstGeom prst="rect">
            <a:avLst/>
          </a:prstGeom>
        </p:spPr>
      </p:pic>
      <p:cxnSp>
        <p:nvCxnSpPr>
          <p:cNvPr id="12" name="Straight Connector 11"/>
          <p:cNvCxnSpPr/>
          <p:nvPr/>
        </p:nvCxnSpPr>
        <p:spPr>
          <a:xfrm flipV="1">
            <a:off x="5699102" y="3916857"/>
            <a:ext cx="1610299"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609709" y="2043708"/>
            <a:ext cx="1675522" cy="176629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2608831" y="4038600"/>
            <a:ext cx="1676400" cy="179883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Group 151"/>
          <p:cNvGrpSpPr>
            <a:grpSpLocks/>
          </p:cNvGrpSpPr>
          <p:nvPr/>
        </p:nvGrpSpPr>
        <p:grpSpPr bwMode="auto">
          <a:xfrm>
            <a:off x="4419600" y="3613944"/>
            <a:ext cx="1295400" cy="609600"/>
            <a:chOff x="4032" y="480"/>
            <a:chExt cx="768" cy="576"/>
          </a:xfrm>
          <a:gradFill>
            <a:gsLst>
              <a:gs pos="0">
                <a:schemeClr val="bg1"/>
              </a:gs>
              <a:gs pos="100000">
                <a:schemeClr val="hlink"/>
              </a:gs>
            </a:gsLst>
            <a:lin ang="0" scaled="1"/>
          </a:gradFill>
        </p:grpSpPr>
        <p:sp>
          <p:nvSpPr>
            <p:cNvPr id="55" name="Freeform 152"/>
            <p:cNvSpPr>
              <a:spLocks/>
            </p:cNvSpPr>
            <p:nvPr/>
          </p:nvSpPr>
          <p:spPr bwMode="auto">
            <a:xfrm>
              <a:off x="4032" y="480"/>
              <a:ext cx="768" cy="576"/>
            </a:xfrm>
            <a:custGeom>
              <a:avLst/>
              <a:gdLst>
                <a:gd name="T0" fmla="*/ 0 w 768"/>
                <a:gd name="T1" fmla="*/ 0 h 576"/>
                <a:gd name="T2" fmla="*/ 768 w 768"/>
                <a:gd name="T3" fmla="*/ 0 h 576"/>
                <a:gd name="T4" fmla="*/ 768 w 768"/>
                <a:gd name="T5" fmla="*/ 576 h 576"/>
                <a:gd name="T6" fmla="*/ 0 w 768"/>
                <a:gd name="T7" fmla="*/ 576 h 576"/>
                <a:gd name="T8" fmla="*/ 0 60000 65536"/>
                <a:gd name="T9" fmla="*/ 0 60000 65536"/>
                <a:gd name="T10" fmla="*/ 0 60000 65536"/>
                <a:gd name="T11" fmla="*/ 0 60000 65536"/>
                <a:gd name="T12" fmla="*/ 0 w 768"/>
                <a:gd name="T13" fmla="*/ 0 h 576"/>
                <a:gd name="T14" fmla="*/ 768 w 768"/>
                <a:gd name="T15" fmla="*/ 576 h 576"/>
              </a:gdLst>
              <a:ahLst/>
              <a:cxnLst>
                <a:cxn ang="T8">
                  <a:pos x="T0" y="T1"/>
                </a:cxn>
                <a:cxn ang="T9">
                  <a:pos x="T2" y="T3"/>
                </a:cxn>
                <a:cxn ang="T10">
                  <a:pos x="T4" y="T5"/>
                </a:cxn>
                <a:cxn ang="T11">
                  <a:pos x="T6" y="T7"/>
                </a:cxn>
              </a:cxnLst>
              <a:rect l="T12" t="T13" r="T14" b="T15"/>
              <a:pathLst>
                <a:path w="768" h="576">
                  <a:moveTo>
                    <a:pt x="0" y="0"/>
                  </a:moveTo>
                  <a:lnTo>
                    <a:pt x="768" y="0"/>
                  </a:lnTo>
                  <a:lnTo>
                    <a:pt x="768" y="576"/>
                  </a:lnTo>
                  <a:lnTo>
                    <a:pt x="0" y="576"/>
                  </a:lnTo>
                </a:path>
              </a:pathLst>
            </a:custGeom>
            <a:grpFill/>
            <a:ln w="28575">
              <a:solidFill>
                <a:schemeClr val="tx1"/>
              </a:solidFill>
              <a:round/>
              <a:headEnd/>
              <a:tailEnd/>
            </a:ln>
          </p:spPr>
          <p:txBody>
            <a:bodyPr/>
            <a:lstStyle/>
            <a:p>
              <a:endParaRPr lang="en-US">
                <a:solidFill>
                  <a:srgbClr val="333399"/>
                </a:solidFill>
              </a:endParaRPr>
            </a:p>
          </p:txBody>
        </p:sp>
        <p:sp>
          <p:nvSpPr>
            <p:cNvPr id="56" name="Line 153"/>
            <p:cNvSpPr>
              <a:spLocks noChangeShapeType="1"/>
            </p:cNvSpPr>
            <p:nvPr/>
          </p:nvSpPr>
          <p:spPr bwMode="auto">
            <a:xfrm>
              <a:off x="4664" y="653"/>
              <a:ext cx="0" cy="288"/>
            </a:xfrm>
            <a:prstGeom prst="line">
              <a:avLst/>
            </a:prstGeom>
            <a:grpFill/>
            <a:ln w="28575">
              <a:solidFill>
                <a:schemeClr val="tx1"/>
              </a:solidFill>
              <a:round/>
              <a:headEnd/>
              <a:tailEnd/>
            </a:ln>
          </p:spPr>
          <p:txBody>
            <a:bodyPr/>
            <a:lstStyle/>
            <a:p>
              <a:endParaRPr lang="en-US"/>
            </a:p>
          </p:txBody>
        </p:sp>
      </p:grpSp>
      <p:sp>
        <p:nvSpPr>
          <p:cNvPr id="78" name="Rectangle 163"/>
          <p:cNvSpPr>
            <a:spLocks noChangeArrowheads="1"/>
          </p:cNvSpPr>
          <p:nvPr/>
        </p:nvSpPr>
        <p:spPr bwMode="auto">
          <a:xfrm>
            <a:off x="2398776" y="1785144"/>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9" name="Rectangle 163"/>
          <p:cNvSpPr>
            <a:spLocks noChangeArrowheads="1"/>
          </p:cNvSpPr>
          <p:nvPr/>
        </p:nvSpPr>
        <p:spPr bwMode="auto">
          <a:xfrm>
            <a:off x="2170176" y="1785144"/>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84" name="Rectangle 163"/>
          <p:cNvSpPr>
            <a:spLocks noChangeArrowheads="1"/>
          </p:cNvSpPr>
          <p:nvPr/>
        </p:nvSpPr>
        <p:spPr bwMode="auto">
          <a:xfrm>
            <a:off x="2398776" y="5595144"/>
            <a:ext cx="192024" cy="594360"/>
          </a:xfrm>
          <a:prstGeom prst="rect">
            <a:avLst/>
          </a:prstGeom>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85" name="Rectangle 163"/>
          <p:cNvSpPr>
            <a:spLocks noChangeArrowheads="1"/>
          </p:cNvSpPr>
          <p:nvPr/>
        </p:nvSpPr>
        <p:spPr bwMode="auto">
          <a:xfrm>
            <a:off x="2170176" y="5595144"/>
            <a:ext cx="192024" cy="594360"/>
          </a:xfrm>
          <a:prstGeom prst="rect">
            <a:avLst/>
          </a:prstGeom>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41" name="TextBox 40"/>
          <p:cNvSpPr txBox="1"/>
          <p:nvPr/>
        </p:nvSpPr>
        <p:spPr>
          <a:xfrm>
            <a:off x="1522244" y="1099344"/>
            <a:ext cx="1295400" cy="369332"/>
          </a:xfrm>
          <a:prstGeom prst="rect">
            <a:avLst/>
          </a:prstGeom>
          <a:noFill/>
        </p:spPr>
        <p:txBody>
          <a:bodyPr wrap="square" rtlCol="0">
            <a:spAutoFit/>
          </a:bodyPr>
          <a:lstStyle/>
          <a:p>
            <a:r>
              <a:rPr lang="en-US" b="1" dirty="0" smtClean="0"/>
              <a:t>Sender 1</a:t>
            </a:r>
            <a:endParaRPr lang="en-US" b="1" dirty="0"/>
          </a:p>
        </p:txBody>
      </p:sp>
      <p:sp>
        <p:nvSpPr>
          <p:cNvPr id="45" name="TextBox 44"/>
          <p:cNvSpPr txBox="1"/>
          <p:nvPr/>
        </p:nvSpPr>
        <p:spPr>
          <a:xfrm>
            <a:off x="1522244" y="4909344"/>
            <a:ext cx="1066800" cy="369332"/>
          </a:xfrm>
          <a:prstGeom prst="rect">
            <a:avLst/>
          </a:prstGeom>
          <a:noFill/>
        </p:spPr>
        <p:txBody>
          <a:bodyPr wrap="square" rtlCol="0">
            <a:spAutoFit/>
          </a:bodyPr>
          <a:lstStyle/>
          <a:p>
            <a:r>
              <a:rPr lang="en-US" b="1" dirty="0" smtClean="0"/>
              <a:t>Sender 2</a:t>
            </a:r>
            <a:endParaRPr lang="en-US" b="1" dirty="0"/>
          </a:p>
        </p:txBody>
      </p:sp>
      <p:sp>
        <p:nvSpPr>
          <p:cNvPr id="46" name="TextBox 45"/>
          <p:cNvSpPr txBox="1"/>
          <p:nvPr/>
        </p:nvSpPr>
        <p:spPr>
          <a:xfrm>
            <a:off x="7237244" y="2863612"/>
            <a:ext cx="1144756" cy="369332"/>
          </a:xfrm>
          <a:prstGeom prst="rect">
            <a:avLst/>
          </a:prstGeom>
          <a:noFill/>
        </p:spPr>
        <p:txBody>
          <a:bodyPr wrap="square" rtlCol="0">
            <a:spAutoFit/>
          </a:bodyPr>
          <a:lstStyle/>
          <a:p>
            <a:r>
              <a:rPr lang="en-US" b="1" dirty="0" smtClean="0"/>
              <a:t>Receiver</a:t>
            </a:r>
            <a:endParaRPr lang="en-US" b="1" dirty="0"/>
          </a:p>
        </p:txBody>
      </p:sp>
      <p:sp>
        <p:nvSpPr>
          <p:cNvPr id="42" name="Rectangle 163"/>
          <p:cNvSpPr>
            <a:spLocks noChangeArrowheads="1"/>
          </p:cNvSpPr>
          <p:nvPr/>
        </p:nvSpPr>
        <p:spPr bwMode="auto">
          <a:xfrm>
            <a:off x="1939820" y="1785144"/>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48" name="Rectangle 163"/>
          <p:cNvSpPr>
            <a:spLocks noChangeArrowheads="1"/>
          </p:cNvSpPr>
          <p:nvPr/>
        </p:nvSpPr>
        <p:spPr bwMode="auto">
          <a:xfrm>
            <a:off x="1711220" y="1785144"/>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49" name="Rectangle 163"/>
          <p:cNvSpPr>
            <a:spLocks noChangeArrowheads="1"/>
          </p:cNvSpPr>
          <p:nvPr/>
        </p:nvSpPr>
        <p:spPr bwMode="auto">
          <a:xfrm>
            <a:off x="1482620" y="1785144"/>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grpSp>
        <p:nvGrpSpPr>
          <p:cNvPr id="58" name="Group 57"/>
          <p:cNvGrpSpPr/>
          <p:nvPr/>
        </p:nvGrpSpPr>
        <p:grpSpPr>
          <a:xfrm>
            <a:off x="111020" y="1785144"/>
            <a:ext cx="1335024" cy="594360"/>
            <a:chOff x="3389376" y="1676400"/>
            <a:chExt cx="1335024" cy="594360"/>
          </a:xfrm>
        </p:grpSpPr>
        <p:sp>
          <p:nvSpPr>
            <p:cNvPr id="50" name="Rectangle 163"/>
            <p:cNvSpPr>
              <a:spLocks noChangeArrowheads="1"/>
            </p:cNvSpPr>
            <p:nvPr/>
          </p:nvSpPr>
          <p:spPr bwMode="auto">
            <a:xfrm>
              <a:off x="3389376" y="1676400"/>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51" name="Rectangle 163"/>
            <p:cNvSpPr>
              <a:spLocks noChangeArrowheads="1"/>
            </p:cNvSpPr>
            <p:nvPr/>
          </p:nvSpPr>
          <p:spPr bwMode="auto">
            <a:xfrm>
              <a:off x="3617976" y="1676400"/>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52" name="Rectangle 163"/>
            <p:cNvSpPr>
              <a:spLocks noChangeArrowheads="1"/>
            </p:cNvSpPr>
            <p:nvPr/>
          </p:nvSpPr>
          <p:spPr bwMode="auto">
            <a:xfrm>
              <a:off x="3846576" y="1676400"/>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53" name="Rectangle 163"/>
            <p:cNvSpPr>
              <a:spLocks noChangeArrowheads="1"/>
            </p:cNvSpPr>
            <p:nvPr/>
          </p:nvSpPr>
          <p:spPr bwMode="auto">
            <a:xfrm>
              <a:off x="4075176" y="1676400"/>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54" name="Rectangle 163"/>
            <p:cNvSpPr>
              <a:spLocks noChangeArrowheads="1"/>
            </p:cNvSpPr>
            <p:nvPr/>
          </p:nvSpPr>
          <p:spPr bwMode="auto">
            <a:xfrm>
              <a:off x="4303776" y="1676400"/>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57" name="Rectangle 163"/>
            <p:cNvSpPr>
              <a:spLocks noChangeArrowheads="1"/>
            </p:cNvSpPr>
            <p:nvPr/>
          </p:nvSpPr>
          <p:spPr bwMode="auto">
            <a:xfrm>
              <a:off x="4532376" y="1676400"/>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grpSp>
      <p:sp>
        <p:nvSpPr>
          <p:cNvPr id="59" name="TextBox 58"/>
          <p:cNvSpPr txBox="1"/>
          <p:nvPr/>
        </p:nvSpPr>
        <p:spPr>
          <a:xfrm>
            <a:off x="3657600" y="1752600"/>
            <a:ext cx="5486400" cy="892552"/>
          </a:xfrm>
          <a:prstGeom prst="rect">
            <a:avLst/>
          </a:prstGeom>
          <a:noFill/>
        </p:spPr>
        <p:txBody>
          <a:bodyPr wrap="square" rtlCol="0">
            <a:spAutoFit/>
          </a:bodyPr>
          <a:lstStyle/>
          <a:p>
            <a:pPr>
              <a:buFont typeface="Arial" pitchFamily="34" charset="0"/>
              <a:buChar char="•"/>
            </a:pPr>
            <a:r>
              <a:rPr lang="en-US" sz="2800" dirty="0" smtClean="0">
                <a:ea typeface="Arial" charset="0"/>
                <a:cs typeface="Arial"/>
              </a:rPr>
              <a:t> </a:t>
            </a:r>
            <a:r>
              <a:rPr lang="en-US" sz="2800" dirty="0" smtClean="0">
                <a:ea typeface="Arial" charset="0"/>
                <a:cs typeface="Arial"/>
              </a:rPr>
              <a:t>Elephant flows </a:t>
            </a:r>
            <a:r>
              <a:rPr lang="en-US" sz="2800" dirty="0" smtClean="0">
                <a:ea typeface="Arial" charset="0"/>
                <a:cs typeface="Arial"/>
              </a:rPr>
              <a:t>buildup queues. </a:t>
            </a:r>
          </a:p>
          <a:p>
            <a:pPr lvl="1">
              <a:buFont typeface="Wingdings" pitchFamily="2" charset="2"/>
              <a:buChar char="Ø"/>
            </a:pPr>
            <a:r>
              <a:rPr lang="en-US" sz="2400" b="1" dirty="0" smtClean="0">
                <a:solidFill>
                  <a:srgbClr val="FF0000"/>
                </a:solidFill>
                <a:cs typeface="Arial"/>
              </a:rPr>
              <a:t> Increased latency for </a:t>
            </a:r>
            <a:r>
              <a:rPr lang="en-US" sz="2400" b="1" dirty="0" smtClean="0">
                <a:solidFill>
                  <a:srgbClr val="FF0000"/>
                </a:solidFill>
                <a:cs typeface="Arial"/>
              </a:rPr>
              <a:t>mice flows</a:t>
            </a:r>
            <a:r>
              <a:rPr lang="en-US" sz="2400" b="1" dirty="0" smtClean="0">
                <a:solidFill>
                  <a:srgbClr val="FF0000"/>
                </a:solidFill>
                <a:cs typeface="Arial"/>
              </a:rPr>
              <a:t>.</a:t>
            </a:r>
            <a:endParaRPr lang="en-US" sz="2000" b="1" dirty="0">
              <a:solidFill>
                <a:srgbClr val="FF0000"/>
              </a:solidFill>
            </a:endParaRPr>
          </a:p>
        </p:txBody>
      </p:sp>
    </p:spTree>
    <p:custDataLst>
      <p:tags r:id="rId1"/>
    </p:custDataLst>
    <p:extLst>
      <p:ext uri="{BB962C8B-B14F-4D97-AF65-F5344CB8AC3E}">
        <p14:creationId xmlns:p14="http://schemas.microsoft.com/office/powerpoint/2010/main" val="2354777458"/>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1000"/>
                                        <p:tgtEl>
                                          <p:spTgt spid="10"/>
                                        </p:tgtEl>
                                      </p:cBhvr>
                                    </p:animEffect>
                                    <p:set>
                                      <p:cBhvr>
                                        <p:cTn id="11" dur="1" fill="hold">
                                          <p:stCondLst>
                                            <p:cond delay="999"/>
                                          </p:stCondLst>
                                        </p:cTn>
                                        <p:tgtEl>
                                          <p:spTgt spid="10"/>
                                        </p:tgtEl>
                                        <p:attrNameLst>
                                          <p:attrName>style.visibility</p:attrName>
                                        </p:attrNameLst>
                                      </p:cBhvr>
                                      <p:to>
                                        <p:strVal val="hidden"/>
                                      </p:to>
                                    </p:set>
                                  </p:childTnLst>
                                </p:cTn>
                              </p:par>
                              <p:par>
                                <p:cTn id="12" presetID="10" presetClass="entr" presetSubtype="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par>
                          <p:cTn id="15" fill="hold">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78"/>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79"/>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8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8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48"/>
                                        </p:tgtEl>
                                        <p:attrNameLst>
                                          <p:attrName>style.visibility</p:attrName>
                                        </p:attrNameLst>
                                      </p:cBhvr>
                                      <p:to>
                                        <p:strVal val="visible"/>
                                      </p:to>
                                    </p:set>
                                  </p:childTnLst>
                                </p:cTn>
                              </p:par>
                            </p:childTnLst>
                          </p:cTn>
                        </p:par>
                        <p:par>
                          <p:cTn id="30" fill="hold">
                            <p:stCondLst>
                              <p:cond delay="1000"/>
                            </p:stCondLst>
                            <p:childTnLst>
                              <p:par>
                                <p:cTn id="31" presetID="1" presetClass="entr" presetSubtype="0"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0" presetClass="path" presetSubtype="0" accel="50000" decel="50000" fill="hold" grpId="1" nodeType="clickEffect">
                                  <p:stCondLst>
                                    <p:cond delay="0"/>
                                  </p:stCondLst>
                                  <p:childTnLst>
                                    <p:animMotion origin="layout" path="M 0.01267 -0.0037 C 0.0342 0.0266 0.10746 0.13371 0.14166 0.17789 C 0.17586 0.22207 0.18455 0.24636 0.2177 0.26139 C 0.25086 0.27643 0.3151 0.26648 0.34062 0.26787 " pathEditMode="relative" rAng="0" ptsTypes="aaaa">
                                      <p:cBhvr>
                                        <p:cTn id="36" dur="1000" fill="hold"/>
                                        <p:tgtEl>
                                          <p:spTgt spid="78"/>
                                        </p:tgtEl>
                                        <p:attrNameLst>
                                          <p:attrName>ppt_x</p:attrName>
                                          <p:attrName>ppt_y</p:attrName>
                                        </p:attrNameLst>
                                      </p:cBhvr>
                                      <p:rCtr x="164" y="140"/>
                                    </p:animMotion>
                                  </p:childTnLst>
                                </p:cTn>
                              </p:par>
                              <p:par>
                                <p:cTn id="37" presetID="0" presetClass="path" presetSubtype="0" accel="50000" decel="50000" fill="hold" grpId="1" nodeType="withEffect">
                                  <p:stCondLst>
                                    <p:cond delay="0"/>
                                  </p:stCondLst>
                                  <p:childTnLst>
                                    <p:animMotion origin="layout" path="M 0.00902 -0.00462 C 0.01458 -0.00324 0.02708 -0.01203 0.04271 0.00324 C 0.05833 0.01851 0.07777 0.05136 0.10295 0.08652 C 0.12812 0.12168 0.1684 0.1846 0.1934 0.2149 C 0.2184 0.2452 0.2283 0.25885 0.25295 0.26787 C 0.2776 0.27689 0.32274 0.26926 0.34097 0.26949 " pathEditMode="relative" rAng="0" ptsTypes="aaaaaa">
                                      <p:cBhvr>
                                        <p:cTn id="38" dur="1000" fill="hold"/>
                                        <p:tgtEl>
                                          <p:spTgt spid="79"/>
                                        </p:tgtEl>
                                        <p:attrNameLst>
                                          <p:attrName>ppt_x</p:attrName>
                                          <p:attrName>ppt_y</p:attrName>
                                        </p:attrNameLst>
                                      </p:cBhvr>
                                      <p:rCtr x="166" y="137"/>
                                    </p:animMotion>
                                  </p:childTnLst>
                                </p:cTn>
                              </p:par>
                              <p:par>
                                <p:cTn id="39" presetID="0" presetClass="path" presetSubtype="0" accel="50000" decel="50000" fill="hold" grpId="1" nodeType="withEffect">
                                  <p:stCondLst>
                                    <p:cond delay="0"/>
                                  </p:stCondLst>
                                  <p:childTnLst>
                                    <p:animMotion origin="layout" path="M 0.06528 -0.00462 C 0.08542 0.02475 0.15295 0.12723 0.18629 0.17141 C 0.21962 0.21559 0.23941 0.24428 0.26528 0.26024 C 0.29115 0.2762 0.32604 0.26625 0.34202 0.26787 " pathEditMode="relative" rAng="0" ptsTypes="aaaa">
                                      <p:cBhvr>
                                        <p:cTn id="40" dur="1000" fill="hold"/>
                                        <p:tgtEl>
                                          <p:spTgt spid="42"/>
                                        </p:tgtEl>
                                        <p:attrNameLst>
                                          <p:attrName>ppt_x</p:attrName>
                                          <p:attrName>ppt_y</p:attrName>
                                        </p:attrNameLst>
                                      </p:cBhvr>
                                      <p:rCtr x="138" y="140"/>
                                    </p:animMotion>
                                  </p:childTnLst>
                                </p:cTn>
                              </p:par>
                              <p:par>
                                <p:cTn id="41" presetID="0" presetClass="path" presetSubtype="0" accel="50000" decel="50000" fill="hold" grpId="1" nodeType="withEffect">
                                  <p:stCondLst>
                                    <p:cond delay="0"/>
                                  </p:stCondLst>
                                  <p:childTnLst>
                                    <p:animMotion origin="layout" path="M 0.00903 -0.00463 C 0.02257 -0.00347 0.06233 -0.01921 0.09028 0.00208 C 0.11823 0.02338 0.1507 0.08796 0.17657 0.12384 C 0.20243 0.15972 0.22743 0.19352 0.24584 0.21759 C 0.26424 0.24167 0.27118 0.25972 0.2875 0.26806 C 0.30382 0.27639 0.33177 0.26783 0.34341 0.26783 " pathEditMode="relative" rAng="0" ptsTypes="aaaaaa">
                                      <p:cBhvr>
                                        <p:cTn id="42" dur="1000" fill="hold"/>
                                        <p:tgtEl>
                                          <p:spTgt spid="48"/>
                                        </p:tgtEl>
                                        <p:attrNameLst>
                                          <p:attrName>ppt_x</p:attrName>
                                          <p:attrName>ppt_y</p:attrName>
                                        </p:attrNameLst>
                                      </p:cBhvr>
                                      <p:rCtr x="167" y="133"/>
                                    </p:animMotion>
                                  </p:childTnLst>
                                </p:cTn>
                              </p:par>
                              <p:par>
                                <p:cTn id="43" presetID="0" presetClass="path" presetSubtype="0" accel="50000" decel="50000" fill="hold" grpId="1" nodeType="withEffect">
                                  <p:stCondLst>
                                    <p:cond delay="0"/>
                                  </p:stCondLst>
                                  <p:childTnLst>
                                    <p:animMotion origin="layout" path="M -3.05556E-6 -1.80662E-6 C 0.01198 -0.00023 0.05157 -0.00231 0.07153 -0.00185 C 0.0915 -0.00139 0.10174 -0.01226 0.11979 0.00301 C 0.13785 0.01828 0.1592 0.05876 0.17986 0.08975 C 0.20052 0.12075 0.2224 0.15961 0.24375 0.18922 C 0.26511 0.21883 0.29063 0.25445 0.30764 0.26787 C 0.32466 0.28129 0.3382 0.26926 0.34618 0.26949 " pathEditMode="relative" rAng="0" ptsTypes="aaaaaaa">
                                      <p:cBhvr>
                                        <p:cTn id="44" dur="1000" fill="hold"/>
                                        <p:tgtEl>
                                          <p:spTgt spid="49"/>
                                        </p:tgtEl>
                                        <p:attrNameLst>
                                          <p:attrName>ppt_x</p:attrName>
                                          <p:attrName>ppt_y</p:attrName>
                                        </p:attrNameLst>
                                      </p:cBhvr>
                                      <p:rCtr x="173" y="134"/>
                                    </p:animMotion>
                                  </p:childTnLst>
                                </p:cTn>
                              </p:par>
                              <p:par>
                                <p:cTn id="45" presetID="0" presetClass="path" presetSubtype="0" accel="50000" decel="50000" fill="hold" grpId="1" nodeType="withEffect">
                                  <p:stCondLst>
                                    <p:cond delay="0"/>
                                  </p:stCondLst>
                                  <p:childTnLst>
                                    <p:animMotion origin="layout" path="M -3.05556E-6 0.01296 C 0.05608 -0.06822 0.11285 -0.15009 0.14219 -0.19264 C 0.17153 -0.23519 0.1658 -0.22803 0.17604 -0.24329 C 0.18629 -0.25855 0.19636 -0.27752 0.20417 -0.28492 C 0.21198 -0.29232 0.21945 -0.287 0.22344 -0.28769 " pathEditMode="relative" rAng="0" ptsTypes="aaaaa">
                                      <p:cBhvr>
                                        <p:cTn id="46" dur="1000" fill="hold"/>
                                        <p:tgtEl>
                                          <p:spTgt spid="84"/>
                                        </p:tgtEl>
                                        <p:attrNameLst>
                                          <p:attrName>ppt_x</p:attrName>
                                          <p:attrName>ppt_y</p:attrName>
                                        </p:attrNameLst>
                                      </p:cBhvr>
                                      <p:rCtr x="112" y="-153"/>
                                    </p:animMotion>
                                  </p:childTnLst>
                                </p:cTn>
                              </p:par>
                              <p:par>
                                <p:cTn id="47" presetID="0" presetClass="path" presetSubtype="0" accel="50000" decel="50000" fill="hold" grpId="1" nodeType="withEffect">
                                  <p:stCondLst>
                                    <p:cond delay="0"/>
                                  </p:stCondLst>
                                  <p:childTnLst>
                                    <p:animMotion origin="layout" path="M -3.05556E-6 -4.38483E-6 C 0.00539 -0.00046 0.01077 0.02174 0.03247 -0.00323 C 0.05417 -0.02821 0.10243 -0.1073 0.13004 -0.14963 C 0.15764 -0.19195 0.18195 -0.23358 0.19792 -0.25647 C 0.21389 -0.27937 0.22049 -0.28122 0.22639 -0.28769 " pathEditMode="relative" rAng="0" ptsTypes="aaaaa">
                                      <p:cBhvr>
                                        <p:cTn id="48" dur="1000" fill="hold"/>
                                        <p:tgtEl>
                                          <p:spTgt spid="85"/>
                                        </p:tgtEl>
                                        <p:attrNameLst>
                                          <p:attrName>ppt_x</p:attrName>
                                          <p:attrName>ppt_y</p:attrName>
                                        </p:attrNameLst>
                                      </p:cBhvr>
                                      <p:rCtr x="113" y="-133"/>
                                    </p:animMotion>
                                  </p:childTnLst>
                                </p:cTn>
                              </p:par>
                            </p:childTnLst>
                          </p:cTn>
                        </p:par>
                      </p:childTnLst>
                    </p:cTn>
                  </p:par>
                  <p:par>
                    <p:cTn id="49" fill="hold">
                      <p:stCondLst>
                        <p:cond delay="indefinite"/>
                      </p:stCondLst>
                      <p:childTnLst>
                        <p:par>
                          <p:cTn id="50" fill="hold">
                            <p:stCondLst>
                              <p:cond delay="0"/>
                            </p:stCondLst>
                            <p:childTnLst>
                              <p:par>
                                <p:cTn id="51" presetID="42" presetClass="path" presetSubtype="0" accel="50000" decel="50000" fill="hold" grpId="3" nodeType="clickEffect">
                                  <p:stCondLst>
                                    <p:cond delay="0"/>
                                  </p:stCondLst>
                                  <p:childTnLst>
                                    <p:animMotion origin="layout" path="M 0.22726 -0.28839 L 0.22726 0.18895 " pathEditMode="relative" rAng="0" ptsTypes="AA">
                                      <p:cBhvr>
                                        <p:cTn id="52" dur="1000" fill="hold"/>
                                        <p:tgtEl>
                                          <p:spTgt spid="85"/>
                                        </p:tgtEl>
                                        <p:attrNameLst>
                                          <p:attrName>ppt_x</p:attrName>
                                          <p:attrName>ppt_y</p:attrName>
                                        </p:attrNameLst>
                                      </p:cBhvr>
                                      <p:rCtr x="0" y="239"/>
                                    </p:animMotion>
                                  </p:childTnLst>
                                </p:cTn>
                              </p:par>
                              <p:par>
                                <p:cTn id="53" presetID="8" presetClass="emph" presetSubtype="0" fill="hold" grpId="2" nodeType="withEffect">
                                  <p:stCondLst>
                                    <p:cond delay="0"/>
                                  </p:stCondLst>
                                  <p:childTnLst>
                                    <p:animRot by="-86400000">
                                      <p:cBhvr>
                                        <p:cTn id="54" dur="1000" fill="hold"/>
                                        <p:tgtEl>
                                          <p:spTgt spid="85"/>
                                        </p:tgtEl>
                                        <p:attrNameLst>
                                          <p:attrName>r</p:attrName>
                                        </p:attrNameLst>
                                      </p:cBhvr>
                                    </p:animRot>
                                  </p:childTnLst>
                                </p:cTn>
                              </p:par>
                            </p:childTnLst>
                          </p:cTn>
                        </p:par>
                      </p:childTnLst>
                    </p:cTn>
                  </p:par>
                  <p:par>
                    <p:cTn id="55" fill="hold">
                      <p:stCondLst>
                        <p:cond delay="indefinite"/>
                      </p:stCondLst>
                      <p:childTnLst>
                        <p:par>
                          <p:cTn id="56" fill="hold">
                            <p:stCondLst>
                              <p:cond delay="0"/>
                            </p:stCondLst>
                            <p:childTnLst>
                              <p:par>
                                <p:cTn id="57" presetID="63" presetClass="path" presetSubtype="0" accel="50000" decel="50000" fill="hold" grpId="2" nodeType="clickEffect">
                                  <p:stCondLst>
                                    <p:cond delay="0"/>
                                  </p:stCondLst>
                                  <p:childTnLst>
                                    <p:animMotion origin="layout" path="M 0.33541 0.26764 L 0.51041 0.26764 " pathEditMode="relative" rAng="0" ptsTypes="AA">
                                      <p:cBhvr>
                                        <p:cTn id="58" dur="1000" fill="hold"/>
                                        <p:tgtEl>
                                          <p:spTgt spid="78"/>
                                        </p:tgtEl>
                                        <p:attrNameLst>
                                          <p:attrName>ppt_x</p:attrName>
                                          <p:attrName>ppt_y</p:attrName>
                                        </p:attrNameLst>
                                      </p:cBhvr>
                                      <p:rCtr x="87" y="0"/>
                                    </p:animMotion>
                                  </p:childTnLst>
                                </p:cTn>
                              </p:par>
                              <p:par>
                                <p:cTn id="59" presetID="10" presetClass="exit" presetSubtype="0" fill="hold" grpId="3" nodeType="withEffect">
                                  <p:stCondLst>
                                    <p:cond delay="500"/>
                                  </p:stCondLst>
                                  <p:childTnLst>
                                    <p:animEffect transition="out" filter="fade">
                                      <p:cBhvr>
                                        <p:cTn id="60" dur="1000"/>
                                        <p:tgtEl>
                                          <p:spTgt spid="78"/>
                                        </p:tgtEl>
                                      </p:cBhvr>
                                    </p:animEffect>
                                    <p:set>
                                      <p:cBhvr>
                                        <p:cTn id="61" dur="1" fill="hold">
                                          <p:stCondLst>
                                            <p:cond delay="999"/>
                                          </p:stCondLst>
                                        </p:cTn>
                                        <p:tgtEl>
                                          <p:spTgt spid="78"/>
                                        </p:tgtEl>
                                        <p:attrNameLst>
                                          <p:attrName>style.visibility</p:attrName>
                                        </p:attrNameLst>
                                      </p:cBhvr>
                                      <p:to>
                                        <p:strVal val="hidden"/>
                                      </p:to>
                                    </p:set>
                                  </p:childTnLst>
                                </p:cTn>
                              </p:par>
                              <p:par>
                                <p:cTn id="62" presetID="63" presetClass="path" presetSubtype="0" accel="50000" decel="50000" fill="hold" grpId="2" nodeType="withEffect">
                                  <p:stCondLst>
                                    <p:cond delay="500"/>
                                  </p:stCondLst>
                                  <p:childTnLst>
                                    <p:animMotion origin="layout" path="M 0.33611 0.26463 L 0.53541 0.26532 " pathEditMode="relative" rAng="0" ptsTypes="AA">
                                      <p:cBhvr>
                                        <p:cTn id="63" dur="1000" fill="hold"/>
                                        <p:tgtEl>
                                          <p:spTgt spid="79"/>
                                        </p:tgtEl>
                                        <p:attrNameLst>
                                          <p:attrName>ppt_x</p:attrName>
                                          <p:attrName>ppt_y</p:attrName>
                                        </p:attrNameLst>
                                      </p:cBhvr>
                                      <p:rCtr x="100" y="0"/>
                                    </p:animMotion>
                                  </p:childTnLst>
                                </p:cTn>
                              </p:par>
                              <p:par>
                                <p:cTn id="64" presetID="10" presetClass="exit" presetSubtype="0" fill="hold" grpId="3" nodeType="withEffect">
                                  <p:stCondLst>
                                    <p:cond delay="1000"/>
                                  </p:stCondLst>
                                  <p:childTnLst>
                                    <p:animEffect transition="out" filter="fade">
                                      <p:cBhvr>
                                        <p:cTn id="65" dur="1000"/>
                                        <p:tgtEl>
                                          <p:spTgt spid="79"/>
                                        </p:tgtEl>
                                      </p:cBhvr>
                                    </p:animEffect>
                                    <p:set>
                                      <p:cBhvr>
                                        <p:cTn id="66" dur="1" fill="hold">
                                          <p:stCondLst>
                                            <p:cond delay="999"/>
                                          </p:stCondLst>
                                        </p:cTn>
                                        <p:tgtEl>
                                          <p:spTgt spid="79"/>
                                        </p:tgtEl>
                                        <p:attrNameLst>
                                          <p:attrName>style.visibility</p:attrName>
                                        </p:attrNameLst>
                                      </p:cBhvr>
                                      <p:to>
                                        <p:strVal val="hidden"/>
                                      </p:to>
                                    </p:set>
                                  </p:childTnLst>
                                </p:cTn>
                              </p:par>
                              <p:par>
                                <p:cTn id="67" presetID="63" presetClass="path" presetSubtype="0" accel="50000" decel="50000" fill="hold" nodeType="withEffect">
                                  <p:stCondLst>
                                    <p:cond delay="1000"/>
                                  </p:stCondLst>
                                  <p:childTnLst>
                                    <p:animMotion origin="layout" path="M 0.33542 0.26764 L 0.56059 0.26764 " pathEditMode="relative" rAng="0" ptsTypes="AA">
                                      <p:cBhvr>
                                        <p:cTn id="68" dur="1000" fill="hold"/>
                                        <p:tgtEl>
                                          <p:spTgt spid="42"/>
                                        </p:tgtEl>
                                        <p:attrNameLst>
                                          <p:attrName>ppt_x</p:attrName>
                                          <p:attrName>ppt_y</p:attrName>
                                        </p:attrNameLst>
                                      </p:cBhvr>
                                      <p:rCtr x="112" y="0"/>
                                    </p:animMotion>
                                  </p:childTnLst>
                                </p:cTn>
                              </p:par>
                              <p:par>
                                <p:cTn id="69" presetID="10" presetClass="exit" presetSubtype="0" fill="hold" nodeType="withEffect">
                                  <p:stCondLst>
                                    <p:cond delay="1500"/>
                                  </p:stCondLst>
                                  <p:childTnLst>
                                    <p:animEffect transition="out" filter="fade">
                                      <p:cBhvr>
                                        <p:cTn id="70" dur="1000"/>
                                        <p:tgtEl>
                                          <p:spTgt spid="42"/>
                                        </p:tgtEl>
                                      </p:cBhvr>
                                    </p:animEffect>
                                    <p:set>
                                      <p:cBhvr>
                                        <p:cTn id="71" dur="1" fill="hold">
                                          <p:stCondLst>
                                            <p:cond delay="999"/>
                                          </p:stCondLst>
                                        </p:cTn>
                                        <p:tgtEl>
                                          <p:spTgt spid="42"/>
                                        </p:tgtEl>
                                        <p:attrNameLst>
                                          <p:attrName>style.visibility</p:attrName>
                                        </p:attrNameLst>
                                      </p:cBhvr>
                                      <p:to>
                                        <p:strVal val="hidden"/>
                                      </p:to>
                                    </p:set>
                                  </p:childTnLst>
                                </p:cTn>
                              </p:par>
                              <p:par>
                                <p:cTn id="72" presetID="63" presetClass="path" presetSubtype="0" accel="50000" decel="50000" fill="hold" nodeType="withEffect">
                                  <p:stCondLst>
                                    <p:cond delay="1500"/>
                                  </p:stCondLst>
                                  <p:childTnLst>
                                    <p:animMotion origin="layout" path="M 0.33611 0.26394 L 0.58559 0.26764 " pathEditMode="relative" rAng="0" ptsTypes="AA">
                                      <p:cBhvr>
                                        <p:cTn id="73" dur="1000" fill="hold"/>
                                        <p:tgtEl>
                                          <p:spTgt spid="48"/>
                                        </p:tgtEl>
                                        <p:attrNameLst>
                                          <p:attrName>ppt_x</p:attrName>
                                          <p:attrName>ppt_y</p:attrName>
                                        </p:attrNameLst>
                                      </p:cBhvr>
                                      <p:rCtr x="125" y="2"/>
                                    </p:animMotion>
                                  </p:childTnLst>
                                </p:cTn>
                              </p:par>
                              <p:par>
                                <p:cTn id="74" presetID="10" presetClass="exit" presetSubtype="0" fill="hold" nodeType="withEffect">
                                  <p:stCondLst>
                                    <p:cond delay="2000"/>
                                  </p:stCondLst>
                                  <p:childTnLst>
                                    <p:animEffect transition="out" filter="fade">
                                      <p:cBhvr>
                                        <p:cTn id="75" dur="1000"/>
                                        <p:tgtEl>
                                          <p:spTgt spid="48"/>
                                        </p:tgtEl>
                                      </p:cBhvr>
                                    </p:animEffect>
                                    <p:set>
                                      <p:cBhvr>
                                        <p:cTn id="76" dur="1" fill="hold">
                                          <p:stCondLst>
                                            <p:cond delay="999"/>
                                          </p:stCondLst>
                                        </p:cTn>
                                        <p:tgtEl>
                                          <p:spTgt spid="48"/>
                                        </p:tgtEl>
                                        <p:attrNameLst>
                                          <p:attrName>style.visibility</p:attrName>
                                        </p:attrNameLst>
                                      </p:cBhvr>
                                      <p:to>
                                        <p:strVal val="hidden"/>
                                      </p:to>
                                    </p:set>
                                  </p:childTnLst>
                                </p:cTn>
                              </p:par>
                              <p:par>
                                <p:cTn id="77" presetID="63" presetClass="path" presetSubtype="0" accel="50000" decel="50000" fill="hold" grpId="2" nodeType="withEffect">
                                  <p:stCondLst>
                                    <p:cond delay="2000"/>
                                  </p:stCondLst>
                                  <p:childTnLst>
                                    <p:animMotion origin="layout" path="M 0.33559 0.26764 L 0.61059 0.26764 " pathEditMode="relative" rAng="0" ptsTypes="AA">
                                      <p:cBhvr>
                                        <p:cTn id="78" dur="1000" fill="hold"/>
                                        <p:tgtEl>
                                          <p:spTgt spid="49"/>
                                        </p:tgtEl>
                                        <p:attrNameLst>
                                          <p:attrName>ppt_x</p:attrName>
                                          <p:attrName>ppt_y</p:attrName>
                                        </p:attrNameLst>
                                      </p:cBhvr>
                                      <p:rCtr x="138" y="0"/>
                                    </p:animMotion>
                                  </p:childTnLst>
                                </p:cTn>
                              </p:par>
                              <p:par>
                                <p:cTn id="79" presetID="10" presetClass="exit" presetSubtype="0" fill="hold" grpId="3" nodeType="withEffect">
                                  <p:stCondLst>
                                    <p:cond delay="2500"/>
                                  </p:stCondLst>
                                  <p:childTnLst>
                                    <p:animEffect transition="out" filter="fade">
                                      <p:cBhvr>
                                        <p:cTn id="80" dur="1000"/>
                                        <p:tgtEl>
                                          <p:spTgt spid="49"/>
                                        </p:tgtEl>
                                      </p:cBhvr>
                                    </p:animEffect>
                                    <p:set>
                                      <p:cBhvr>
                                        <p:cTn id="81" dur="1" fill="hold">
                                          <p:stCondLst>
                                            <p:cond delay="999"/>
                                          </p:stCondLst>
                                        </p:cTn>
                                        <p:tgtEl>
                                          <p:spTgt spid="49"/>
                                        </p:tgtEl>
                                        <p:attrNameLst>
                                          <p:attrName>style.visibility</p:attrName>
                                        </p:attrNameLst>
                                      </p:cBhvr>
                                      <p:to>
                                        <p:strVal val="hidden"/>
                                      </p:to>
                                    </p:set>
                                  </p:childTnLst>
                                </p:cTn>
                              </p:par>
                              <p:par>
                                <p:cTn id="82" presetID="63" presetClass="path" presetSubtype="0" accel="50000" decel="50000" fill="hold" grpId="2" nodeType="withEffect">
                                  <p:stCondLst>
                                    <p:cond delay="2500"/>
                                  </p:stCondLst>
                                  <p:childTnLst>
                                    <p:animMotion origin="layout" path="M 0.21875 -0.28753 L 0.51041 -0.28753 " pathEditMode="relative" rAng="0" ptsTypes="AA">
                                      <p:cBhvr>
                                        <p:cTn id="83" dur="1000" fill="hold"/>
                                        <p:tgtEl>
                                          <p:spTgt spid="84"/>
                                        </p:tgtEl>
                                        <p:attrNameLst>
                                          <p:attrName>ppt_x</p:attrName>
                                          <p:attrName>ppt_y</p:attrName>
                                        </p:attrNameLst>
                                      </p:cBhvr>
                                      <p:rCtr x="146" y="0"/>
                                    </p:animMotion>
                                  </p:childTnLst>
                                </p:cTn>
                              </p:par>
                              <p:par>
                                <p:cTn id="84" presetID="10" presetClass="exit" presetSubtype="0" fill="hold" grpId="3" nodeType="withEffect">
                                  <p:stCondLst>
                                    <p:cond delay="3000"/>
                                  </p:stCondLst>
                                  <p:childTnLst>
                                    <p:animEffect transition="out" filter="fade">
                                      <p:cBhvr>
                                        <p:cTn id="85" dur="1000"/>
                                        <p:tgtEl>
                                          <p:spTgt spid="84"/>
                                        </p:tgtEl>
                                      </p:cBhvr>
                                    </p:animEffect>
                                    <p:set>
                                      <p:cBhvr>
                                        <p:cTn id="86" dur="1" fill="hold">
                                          <p:stCondLst>
                                            <p:cond delay="999"/>
                                          </p:stCondLst>
                                        </p:cTn>
                                        <p:tgtEl>
                                          <p:spTgt spid="8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8" grpId="1" animBg="1"/>
      <p:bldP spid="78" grpId="2" animBg="1"/>
      <p:bldP spid="78" grpId="3" animBg="1"/>
      <p:bldP spid="79" grpId="0" animBg="1"/>
      <p:bldP spid="79" grpId="1" animBg="1"/>
      <p:bldP spid="79" grpId="2" animBg="1"/>
      <p:bldP spid="79" grpId="3" animBg="1"/>
      <p:bldP spid="84" grpId="0" animBg="1"/>
      <p:bldP spid="84" grpId="1" animBg="1"/>
      <p:bldP spid="84" grpId="2" animBg="1"/>
      <p:bldP spid="84" grpId="3" animBg="1"/>
      <p:bldP spid="85" grpId="0" animBg="1"/>
      <p:bldP spid="85" grpId="1" animBg="1"/>
      <p:bldP spid="85" grpId="2" animBg="1"/>
      <p:bldP spid="85" grpId="3" animBg="1"/>
      <p:bldP spid="42" grpId="0" animBg="1"/>
      <p:bldP spid="42" grpId="1" animBg="1"/>
      <p:bldP spid="48" grpId="0" animBg="1"/>
      <p:bldP spid="48" grpId="1" animBg="1"/>
      <p:bldP spid="49" grpId="0" animBg="1"/>
      <p:bldP spid="49" grpId="1" animBg="1"/>
      <p:bldP spid="49" grpId="2" animBg="1"/>
      <p:bldP spid="49" grpId="3" animBg="1"/>
      <p:bldP spid="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82"/>
          <p:cNvGrpSpPr/>
          <p:nvPr/>
        </p:nvGrpSpPr>
        <p:grpSpPr>
          <a:xfrm>
            <a:off x="6583680" y="4419600"/>
            <a:ext cx="274320" cy="274320"/>
            <a:chOff x="6934200" y="2667000"/>
            <a:chExt cx="274320" cy="274320"/>
          </a:xfrm>
        </p:grpSpPr>
        <p:sp>
          <p:nvSpPr>
            <p:cNvPr id="84" name="Rectangle 163"/>
            <p:cNvSpPr>
              <a:spLocks noChangeArrowheads="1"/>
            </p:cNvSpPr>
            <p:nvPr/>
          </p:nvSpPr>
          <p:spPr bwMode="auto">
            <a:xfrm>
              <a:off x="6934200" y="2667000"/>
              <a:ext cx="274320" cy="274320"/>
            </a:xfrm>
            <a:prstGeom prst="rect">
              <a:avLst/>
            </a:prstGeom>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87" name="Oval 86"/>
            <p:cNvSpPr/>
            <p:nvPr/>
          </p:nvSpPr>
          <p:spPr>
            <a:xfrm>
              <a:off x="7005638" y="2733675"/>
              <a:ext cx="133350" cy="1447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81"/>
          <p:cNvGrpSpPr/>
          <p:nvPr/>
        </p:nvGrpSpPr>
        <p:grpSpPr>
          <a:xfrm>
            <a:off x="6586728" y="3279648"/>
            <a:ext cx="274320" cy="274320"/>
            <a:chOff x="6934200" y="2667000"/>
            <a:chExt cx="274320" cy="274320"/>
          </a:xfrm>
        </p:grpSpPr>
        <p:sp>
          <p:nvSpPr>
            <p:cNvPr id="80" name="Rectangle 163"/>
            <p:cNvSpPr>
              <a:spLocks noChangeArrowheads="1"/>
            </p:cNvSpPr>
            <p:nvPr/>
          </p:nvSpPr>
          <p:spPr bwMode="auto">
            <a:xfrm>
              <a:off x="6934200" y="2667000"/>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81" name="Oval 80"/>
            <p:cNvSpPr/>
            <p:nvPr/>
          </p:nvSpPr>
          <p:spPr>
            <a:xfrm>
              <a:off x="7005638" y="2733675"/>
              <a:ext cx="133350" cy="1447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59"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90" name="TextBox 89"/>
          <p:cNvSpPr txBox="1"/>
          <p:nvPr/>
        </p:nvSpPr>
        <p:spPr>
          <a:xfrm>
            <a:off x="6553200" y="3212068"/>
            <a:ext cx="358140" cy="369332"/>
          </a:xfrm>
          <a:prstGeom prst="rect">
            <a:avLst/>
          </a:prstGeom>
          <a:solidFill>
            <a:schemeClr val="bg1"/>
          </a:solidFill>
        </p:spPr>
        <p:txBody>
          <a:bodyPr wrap="square" rtlCol="0">
            <a:spAutoFit/>
          </a:bodyPr>
          <a:lstStyle/>
          <a:p>
            <a:endParaRPr lang="en-US" dirty="0"/>
          </a:p>
        </p:txBody>
      </p:sp>
      <p:pic>
        <p:nvPicPr>
          <p:cNvPr id="86" name="Picture 85" descr="server-gray.png"/>
          <p:cNvPicPr>
            <a:picLocks noChangeAspect="1"/>
          </p:cNvPicPr>
          <p:nvPr/>
        </p:nvPicPr>
        <p:blipFill>
          <a:blip r:embed="rId4" cstate="print"/>
          <a:stretch>
            <a:fillRect/>
          </a:stretch>
        </p:blipFill>
        <p:spPr>
          <a:xfrm>
            <a:off x="1369844" y="5502672"/>
            <a:ext cx="915278" cy="974328"/>
          </a:xfrm>
          <a:prstGeom prst="rect">
            <a:avLst/>
          </a:prstGeom>
        </p:spPr>
      </p:pic>
      <p:pic>
        <p:nvPicPr>
          <p:cNvPr id="89" name="Picture 88" descr="server-gray.png"/>
          <p:cNvPicPr>
            <a:picLocks noChangeAspect="1"/>
          </p:cNvPicPr>
          <p:nvPr/>
        </p:nvPicPr>
        <p:blipFill>
          <a:blip r:embed="rId4" cstate="print"/>
          <a:stretch>
            <a:fillRect/>
          </a:stretch>
        </p:blipFill>
        <p:spPr>
          <a:xfrm>
            <a:off x="1370722" y="1708944"/>
            <a:ext cx="915278" cy="974328"/>
          </a:xfrm>
          <a:prstGeom prst="rect">
            <a:avLst/>
          </a:prstGeom>
        </p:spPr>
      </p:pic>
      <p:sp>
        <p:nvSpPr>
          <p:cNvPr id="2" name="Title 1"/>
          <p:cNvSpPr>
            <a:spLocks noGrp="1"/>
          </p:cNvSpPr>
          <p:nvPr>
            <p:ph type="title"/>
          </p:nvPr>
        </p:nvSpPr>
        <p:spPr>
          <a:xfrm>
            <a:off x="457200" y="0"/>
            <a:ext cx="8229600" cy="1143000"/>
          </a:xfrm>
        </p:spPr>
        <p:txBody>
          <a:bodyPr/>
          <a:lstStyle/>
          <a:p>
            <a:r>
              <a:rPr lang="en-US" dirty="0" smtClean="0"/>
              <a:t>Solution: Leverage “ECN”</a:t>
            </a:r>
            <a:endParaRPr lang="en-US" dirty="0"/>
          </a:p>
        </p:txBody>
      </p:sp>
      <p:sp>
        <p:nvSpPr>
          <p:cNvPr id="4" name="Slide Number Placeholder 3"/>
          <p:cNvSpPr>
            <a:spLocks noGrp="1"/>
          </p:cNvSpPr>
          <p:nvPr>
            <p:ph type="sldNum" sz="quarter" idx="12"/>
          </p:nvPr>
        </p:nvSpPr>
        <p:spPr>
          <a:xfrm>
            <a:off x="6592824" y="6356350"/>
            <a:ext cx="2133600" cy="365125"/>
          </a:xfrm>
        </p:spPr>
        <p:txBody>
          <a:bodyPr/>
          <a:lstStyle/>
          <a:p>
            <a:fld id="{D6860B3D-D4F8-4840-B91D-0EEC232E35FC}" type="slidenum">
              <a:rPr lang="en-US" smtClean="0"/>
              <a:pPr/>
              <a:t>14</a:t>
            </a:fld>
            <a:endParaRPr lang="en-US"/>
          </a:p>
        </p:txBody>
      </p:sp>
      <p:cxnSp>
        <p:nvCxnSpPr>
          <p:cNvPr id="12" name="Straight Connector 11"/>
          <p:cNvCxnSpPr/>
          <p:nvPr/>
        </p:nvCxnSpPr>
        <p:spPr>
          <a:xfrm flipV="1">
            <a:off x="5318102" y="4069257"/>
            <a:ext cx="1610299"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228709" y="2196108"/>
            <a:ext cx="1675522" cy="176629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2227831" y="4191000"/>
            <a:ext cx="1676400" cy="179883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151"/>
          <p:cNvGrpSpPr>
            <a:grpSpLocks/>
          </p:cNvGrpSpPr>
          <p:nvPr/>
        </p:nvGrpSpPr>
        <p:grpSpPr bwMode="auto">
          <a:xfrm>
            <a:off x="4038600" y="3766344"/>
            <a:ext cx="1295400" cy="609600"/>
            <a:chOff x="4032" y="480"/>
            <a:chExt cx="768" cy="576"/>
          </a:xfrm>
          <a:gradFill>
            <a:gsLst>
              <a:gs pos="0">
                <a:schemeClr val="bg1"/>
              </a:gs>
              <a:gs pos="100000">
                <a:schemeClr val="hlink"/>
              </a:gs>
            </a:gsLst>
            <a:lin ang="0" scaled="1"/>
          </a:gradFill>
        </p:grpSpPr>
        <p:sp>
          <p:nvSpPr>
            <p:cNvPr id="55" name="Freeform 152"/>
            <p:cNvSpPr>
              <a:spLocks/>
            </p:cNvSpPr>
            <p:nvPr/>
          </p:nvSpPr>
          <p:spPr bwMode="auto">
            <a:xfrm>
              <a:off x="4032" y="480"/>
              <a:ext cx="768" cy="576"/>
            </a:xfrm>
            <a:custGeom>
              <a:avLst/>
              <a:gdLst>
                <a:gd name="T0" fmla="*/ 0 w 768"/>
                <a:gd name="T1" fmla="*/ 0 h 576"/>
                <a:gd name="T2" fmla="*/ 768 w 768"/>
                <a:gd name="T3" fmla="*/ 0 h 576"/>
                <a:gd name="T4" fmla="*/ 768 w 768"/>
                <a:gd name="T5" fmla="*/ 576 h 576"/>
                <a:gd name="T6" fmla="*/ 0 w 768"/>
                <a:gd name="T7" fmla="*/ 576 h 576"/>
                <a:gd name="T8" fmla="*/ 0 60000 65536"/>
                <a:gd name="T9" fmla="*/ 0 60000 65536"/>
                <a:gd name="T10" fmla="*/ 0 60000 65536"/>
                <a:gd name="T11" fmla="*/ 0 60000 65536"/>
                <a:gd name="T12" fmla="*/ 0 w 768"/>
                <a:gd name="T13" fmla="*/ 0 h 576"/>
                <a:gd name="T14" fmla="*/ 768 w 768"/>
                <a:gd name="T15" fmla="*/ 576 h 576"/>
              </a:gdLst>
              <a:ahLst/>
              <a:cxnLst>
                <a:cxn ang="T8">
                  <a:pos x="T0" y="T1"/>
                </a:cxn>
                <a:cxn ang="T9">
                  <a:pos x="T2" y="T3"/>
                </a:cxn>
                <a:cxn ang="T10">
                  <a:pos x="T4" y="T5"/>
                </a:cxn>
                <a:cxn ang="T11">
                  <a:pos x="T6" y="T7"/>
                </a:cxn>
              </a:cxnLst>
              <a:rect l="T12" t="T13" r="T14" b="T15"/>
              <a:pathLst>
                <a:path w="768" h="576">
                  <a:moveTo>
                    <a:pt x="0" y="0"/>
                  </a:moveTo>
                  <a:lnTo>
                    <a:pt x="768" y="0"/>
                  </a:lnTo>
                  <a:lnTo>
                    <a:pt x="768" y="576"/>
                  </a:lnTo>
                  <a:lnTo>
                    <a:pt x="0" y="576"/>
                  </a:lnTo>
                </a:path>
              </a:pathLst>
            </a:custGeom>
            <a:grpFill/>
            <a:ln w="28575">
              <a:solidFill>
                <a:schemeClr val="tx1"/>
              </a:solidFill>
              <a:round/>
              <a:headEnd/>
              <a:tailEnd/>
            </a:ln>
          </p:spPr>
          <p:txBody>
            <a:bodyPr/>
            <a:lstStyle/>
            <a:p>
              <a:endParaRPr lang="en-US">
                <a:solidFill>
                  <a:srgbClr val="333399"/>
                </a:solidFill>
              </a:endParaRPr>
            </a:p>
          </p:txBody>
        </p:sp>
        <p:sp>
          <p:nvSpPr>
            <p:cNvPr id="56" name="Line 153"/>
            <p:cNvSpPr>
              <a:spLocks noChangeShapeType="1"/>
            </p:cNvSpPr>
            <p:nvPr/>
          </p:nvSpPr>
          <p:spPr bwMode="auto">
            <a:xfrm>
              <a:off x="4664" y="653"/>
              <a:ext cx="0" cy="288"/>
            </a:xfrm>
            <a:prstGeom prst="line">
              <a:avLst/>
            </a:prstGeom>
            <a:grpFill/>
            <a:ln w="28575">
              <a:solidFill>
                <a:schemeClr val="tx1"/>
              </a:solidFill>
              <a:round/>
              <a:headEnd/>
              <a:tailEnd/>
            </a:ln>
          </p:spPr>
          <p:txBody>
            <a:bodyPr/>
            <a:lstStyle/>
            <a:p>
              <a:endParaRPr lang="en-US"/>
            </a:p>
          </p:txBody>
        </p:sp>
      </p:grpSp>
      <p:sp>
        <p:nvSpPr>
          <p:cNvPr id="78"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41" name="TextBox 40"/>
          <p:cNvSpPr txBox="1"/>
          <p:nvPr/>
        </p:nvSpPr>
        <p:spPr>
          <a:xfrm>
            <a:off x="1141244" y="1251744"/>
            <a:ext cx="1295400" cy="369332"/>
          </a:xfrm>
          <a:prstGeom prst="rect">
            <a:avLst/>
          </a:prstGeom>
          <a:noFill/>
        </p:spPr>
        <p:txBody>
          <a:bodyPr wrap="square" rtlCol="0">
            <a:spAutoFit/>
          </a:bodyPr>
          <a:lstStyle/>
          <a:p>
            <a:r>
              <a:rPr lang="en-US" b="1" dirty="0" smtClean="0"/>
              <a:t>Sender 1</a:t>
            </a:r>
            <a:endParaRPr lang="en-US" b="1" dirty="0"/>
          </a:p>
        </p:txBody>
      </p:sp>
      <p:sp>
        <p:nvSpPr>
          <p:cNvPr id="45" name="TextBox 44"/>
          <p:cNvSpPr txBox="1"/>
          <p:nvPr/>
        </p:nvSpPr>
        <p:spPr>
          <a:xfrm>
            <a:off x="1141244" y="5061744"/>
            <a:ext cx="1066800" cy="369332"/>
          </a:xfrm>
          <a:prstGeom prst="rect">
            <a:avLst/>
          </a:prstGeom>
          <a:noFill/>
        </p:spPr>
        <p:txBody>
          <a:bodyPr wrap="square" rtlCol="0">
            <a:spAutoFit/>
          </a:bodyPr>
          <a:lstStyle/>
          <a:p>
            <a:r>
              <a:rPr lang="en-US" b="1" dirty="0" smtClean="0"/>
              <a:t>Sender 2</a:t>
            </a:r>
            <a:endParaRPr lang="en-US" b="1" dirty="0"/>
          </a:p>
        </p:txBody>
      </p:sp>
      <p:sp>
        <p:nvSpPr>
          <p:cNvPr id="46" name="TextBox 45"/>
          <p:cNvSpPr txBox="1"/>
          <p:nvPr/>
        </p:nvSpPr>
        <p:spPr>
          <a:xfrm>
            <a:off x="6856244" y="3048000"/>
            <a:ext cx="1144756" cy="369332"/>
          </a:xfrm>
          <a:prstGeom prst="rect">
            <a:avLst/>
          </a:prstGeom>
          <a:noFill/>
        </p:spPr>
        <p:txBody>
          <a:bodyPr wrap="square" rtlCol="0">
            <a:spAutoFit/>
          </a:bodyPr>
          <a:lstStyle/>
          <a:p>
            <a:r>
              <a:rPr lang="en-US" b="1" dirty="0" smtClean="0"/>
              <a:t>Receiver</a:t>
            </a:r>
            <a:endParaRPr lang="en-US" b="1" dirty="0"/>
          </a:p>
        </p:txBody>
      </p:sp>
      <p:sp>
        <p:nvSpPr>
          <p:cNvPr id="33"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62" name="Rectangle 163"/>
          <p:cNvSpPr>
            <a:spLocks noChangeArrowheads="1"/>
          </p:cNvSpPr>
          <p:nvPr/>
        </p:nvSpPr>
        <p:spPr bwMode="auto">
          <a:xfrm>
            <a:off x="2017776" y="5749290"/>
            <a:ext cx="192024" cy="594360"/>
          </a:xfrm>
          <a:prstGeom prst="rect">
            <a:avLst/>
          </a:prstGeom>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65"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66"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67"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68"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69"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0"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1"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2"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3"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4"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5"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6"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7" name="Rectangle 163"/>
          <p:cNvSpPr>
            <a:spLocks noChangeArrowheads="1"/>
          </p:cNvSpPr>
          <p:nvPr/>
        </p:nvSpPr>
        <p:spPr bwMode="auto">
          <a:xfrm>
            <a:off x="2014728"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114"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115"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116"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117"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118"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119"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120"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121"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122"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123"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124"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125" name="Rectangle 163"/>
          <p:cNvSpPr>
            <a:spLocks noChangeArrowheads="1"/>
          </p:cNvSpPr>
          <p:nvPr/>
        </p:nvSpPr>
        <p:spPr bwMode="auto">
          <a:xfrm>
            <a:off x="6586728" y="3279648"/>
            <a:ext cx="274320" cy="27432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58" name="Rectangle 163"/>
          <p:cNvSpPr>
            <a:spLocks noChangeArrowheads="1"/>
          </p:cNvSpPr>
          <p:nvPr/>
        </p:nvSpPr>
        <p:spPr bwMode="auto">
          <a:xfrm>
            <a:off x="2017776"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64" name="Rectangle 163"/>
          <p:cNvSpPr>
            <a:spLocks noChangeArrowheads="1"/>
          </p:cNvSpPr>
          <p:nvPr/>
        </p:nvSpPr>
        <p:spPr bwMode="auto">
          <a:xfrm>
            <a:off x="2017776"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79" name="Rectangle 163"/>
          <p:cNvSpPr>
            <a:spLocks noChangeArrowheads="1"/>
          </p:cNvSpPr>
          <p:nvPr/>
        </p:nvSpPr>
        <p:spPr bwMode="auto">
          <a:xfrm>
            <a:off x="2017776" y="1917192"/>
            <a:ext cx="192024" cy="594360"/>
          </a:xfrm>
          <a:prstGeom prst="rect">
            <a:avLst/>
          </a:prstGeom>
          <a:gradFill rotWithShape="1">
            <a:gsLst>
              <a:gs pos="0">
                <a:srgbClr val="F75615">
                  <a:gamma/>
                  <a:shade val="46275"/>
                  <a:invGamma/>
                </a:srgbClr>
              </a:gs>
              <a:gs pos="50000">
                <a:srgbClr val="F75615"/>
              </a:gs>
              <a:gs pos="100000">
                <a:srgbClr val="F75615">
                  <a:gamma/>
                  <a:shade val="46275"/>
                  <a:invGamma/>
                </a:srgbClr>
              </a:gs>
            </a:gsLst>
            <a:lin ang="5400000" scaled="1"/>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85" name="Rectangle 163"/>
          <p:cNvSpPr>
            <a:spLocks noChangeArrowheads="1"/>
          </p:cNvSpPr>
          <p:nvPr/>
        </p:nvSpPr>
        <p:spPr bwMode="auto">
          <a:xfrm>
            <a:off x="2017776" y="5748528"/>
            <a:ext cx="192024" cy="594360"/>
          </a:xfrm>
          <a:prstGeom prst="rect">
            <a:avLst/>
          </a:prstGeom>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pic>
        <p:nvPicPr>
          <p:cNvPr id="5" name="Picture 4" descr="server2.jpg"/>
          <p:cNvPicPr>
            <a:picLocks noChangeAspect="1"/>
          </p:cNvPicPr>
          <p:nvPr/>
        </p:nvPicPr>
        <p:blipFill>
          <a:blip r:embed="rId5" cstate="print"/>
          <a:stretch>
            <a:fillRect/>
          </a:stretch>
        </p:blipFill>
        <p:spPr>
          <a:xfrm>
            <a:off x="6852201" y="3534338"/>
            <a:ext cx="1148799" cy="1102845"/>
          </a:xfrm>
          <a:prstGeom prst="rect">
            <a:avLst/>
          </a:prstGeom>
        </p:spPr>
      </p:pic>
      <p:sp>
        <p:nvSpPr>
          <p:cNvPr id="93" name="Oval 92"/>
          <p:cNvSpPr/>
          <p:nvPr/>
        </p:nvSpPr>
        <p:spPr>
          <a:xfrm>
            <a:off x="4514850" y="3962400"/>
            <a:ext cx="133350" cy="1447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307872" y="3962400"/>
            <a:ext cx="133350" cy="1447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08"/>
          <p:cNvGrpSpPr/>
          <p:nvPr/>
        </p:nvGrpSpPr>
        <p:grpSpPr>
          <a:xfrm>
            <a:off x="3581400" y="2819400"/>
            <a:ext cx="2133600" cy="1143794"/>
            <a:chOff x="3962400" y="2667000"/>
            <a:chExt cx="2133600" cy="1143794"/>
          </a:xfrm>
        </p:grpSpPr>
        <p:cxnSp>
          <p:nvCxnSpPr>
            <p:cNvPr id="97" name="Straight Arrow Connector 96"/>
            <p:cNvCxnSpPr/>
            <p:nvPr/>
          </p:nvCxnSpPr>
          <p:spPr>
            <a:xfrm rot="16200000" flipH="1">
              <a:off x="4501515" y="3358515"/>
              <a:ext cx="792480" cy="11049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rot="5400000">
              <a:off x="4403330" y="3370661"/>
              <a:ext cx="796129" cy="8413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3962400" y="2667000"/>
              <a:ext cx="2133600" cy="400110"/>
            </a:xfrm>
            <a:prstGeom prst="rect">
              <a:avLst/>
            </a:prstGeom>
            <a:noFill/>
          </p:spPr>
          <p:txBody>
            <a:bodyPr wrap="square" rtlCol="0">
              <a:spAutoFit/>
            </a:bodyPr>
            <a:lstStyle/>
            <a:p>
              <a:r>
                <a:rPr lang="en-US" sz="2000" b="1" dirty="0" smtClean="0">
                  <a:solidFill>
                    <a:srgbClr val="FF0000"/>
                  </a:solidFill>
                </a:rPr>
                <a:t>ECN Mark (1 bit)</a:t>
              </a:r>
              <a:endParaRPr lang="en-US" b="1" dirty="0">
                <a:solidFill>
                  <a:srgbClr val="FF0000"/>
                </a:solidFill>
              </a:endParaRPr>
            </a:p>
          </p:txBody>
        </p:sp>
      </p:grpSp>
      <p:sp>
        <p:nvSpPr>
          <p:cNvPr id="63" name="Rectangle 163"/>
          <p:cNvSpPr>
            <a:spLocks noChangeArrowheads="1"/>
          </p:cNvSpPr>
          <p:nvPr/>
        </p:nvSpPr>
        <p:spPr bwMode="auto">
          <a:xfrm>
            <a:off x="6583680" y="4419600"/>
            <a:ext cx="274320" cy="274320"/>
          </a:xfrm>
          <a:prstGeom prst="rect">
            <a:avLst/>
          </a:prstGeom>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w="9525">
            <a:noFill/>
            <a:miter lim="800000"/>
            <a:headEnd/>
            <a:tailEnd/>
          </a:ln>
          <a:effectLst/>
        </p:spPr>
        <p:txBody>
          <a:bodyPr wrap="none" anchor="ctr"/>
          <a:lstStyle/>
          <a:p>
            <a:pPr>
              <a:defRPr/>
            </a:pPr>
            <a:endParaRPr lang="en-US">
              <a:solidFill>
                <a:srgbClr val="333399"/>
              </a:solidFill>
              <a:latin typeface="Arial" pitchFamily="-109" charset="0"/>
              <a:ea typeface="+mn-ea"/>
            </a:endParaRPr>
          </a:p>
        </p:txBody>
      </p:sp>
      <p:sp>
        <p:nvSpPr>
          <p:cNvPr id="135" name="TextBox 134"/>
          <p:cNvSpPr txBox="1"/>
          <p:nvPr/>
        </p:nvSpPr>
        <p:spPr>
          <a:xfrm>
            <a:off x="6586728" y="3279648"/>
            <a:ext cx="293370" cy="369332"/>
          </a:xfrm>
          <a:prstGeom prst="rect">
            <a:avLst/>
          </a:prstGeom>
          <a:solidFill>
            <a:schemeClr val="bg1"/>
          </a:solidFill>
        </p:spPr>
        <p:txBody>
          <a:bodyPr wrap="square" rtlCol="0">
            <a:spAutoFit/>
          </a:bodyPr>
          <a:lstStyle/>
          <a:p>
            <a:endParaRPr lang="en-US" dirty="0"/>
          </a:p>
        </p:txBody>
      </p:sp>
      <p:sp>
        <p:nvSpPr>
          <p:cNvPr id="91" name="TextBox 90"/>
          <p:cNvSpPr txBox="1"/>
          <p:nvPr/>
        </p:nvSpPr>
        <p:spPr>
          <a:xfrm>
            <a:off x="6553200" y="4343400"/>
            <a:ext cx="358140" cy="369332"/>
          </a:xfrm>
          <a:prstGeom prst="rect">
            <a:avLst/>
          </a:prstGeom>
          <a:solidFill>
            <a:schemeClr val="bg1"/>
          </a:solidFill>
        </p:spPr>
        <p:txBody>
          <a:bodyPr wrap="square" rtlCol="0">
            <a:spAutoFit/>
          </a:bodyPr>
          <a:lstStyle/>
          <a:p>
            <a:endParaRPr lang="en-US" dirty="0"/>
          </a:p>
        </p:txBody>
      </p:sp>
      <p:sp>
        <p:nvSpPr>
          <p:cNvPr id="82" name="TextBox 81"/>
          <p:cNvSpPr txBox="1"/>
          <p:nvPr/>
        </p:nvSpPr>
        <p:spPr>
          <a:xfrm>
            <a:off x="2895600" y="1457980"/>
            <a:ext cx="5943600" cy="523220"/>
          </a:xfrm>
          <a:prstGeom prst="rect">
            <a:avLst/>
          </a:prstGeom>
          <a:noFill/>
        </p:spPr>
        <p:txBody>
          <a:bodyPr wrap="square" rtlCol="0">
            <a:spAutoFit/>
          </a:bodyPr>
          <a:lstStyle/>
          <a:p>
            <a:r>
              <a:rPr lang="en-US" sz="2800" b="1" dirty="0" smtClean="0"/>
              <a:t>ECN = Explicit Congestion Notification</a:t>
            </a:r>
            <a:endParaRPr lang="en-US" sz="2800" b="1" dirty="0"/>
          </a:p>
        </p:txBody>
      </p:sp>
    </p:spTree>
    <p:custDataLst>
      <p:tags r:id="rId1"/>
    </p:custDataLst>
    <p:extLst>
      <p:ext uri="{BB962C8B-B14F-4D97-AF65-F5344CB8AC3E}">
        <p14:creationId xmlns:p14="http://schemas.microsoft.com/office/powerpoint/2010/main" val="3441214734"/>
      </p:ext>
    </p:extLst>
  </p:cSld>
  <p:clrMapOvr>
    <a:masterClrMapping/>
  </p:clrMapOvr>
  <p:transition xmlns:p14="http://schemas.microsoft.com/office/powerpoint/2010/main" spd="slow" advTm="70907"/>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1268 -0.0037 C 0.0342 0.02662 0.10747 0.1338 0.14167 0.17778 C 0.17587 0.22199 0.15556 0.24653 0.21771 0.26135 C 0.27986 0.27616 0.45295 0.26528 0.51476 0.26621 " pathEditMode="relative" rAng="0" ptsTypes="aaaa">
                                      <p:cBhvr>
                                        <p:cTn id="6" dur="2000" fill="hold"/>
                                        <p:tgtEl>
                                          <p:spTgt spid="78"/>
                                        </p:tgtEl>
                                        <p:attrNameLst>
                                          <p:attrName>ppt_x</p:attrName>
                                          <p:attrName>ppt_y</p:attrName>
                                        </p:attrNameLst>
                                      </p:cBhvr>
                                      <p:rCtr x="251" y="140"/>
                                    </p:animMotion>
                                  </p:childTnLst>
                                </p:cTn>
                              </p:par>
                              <p:par>
                                <p:cTn id="7" presetID="0" presetClass="path" presetSubtype="0" accel="50000" decel="50000" fill="hold" grpId="0" nodeType="withEffect">
                                  <p:stCondLst>
                                    <p:cond delay="300"/>
                                  </p:stCondLst>
                                  <p:childTnLst>
                                    <p:animMotion origin="layout" path="M 0.01268 -0.0037 C 0.0342 0.02662 0.10747 0.1338 0.14167 0.17778 C 0.17587 0.22199 0.15556 0.24653 0.21771 0.26135 C 0.27986 0.27616 0.45295 0.26528 0.51476 0.26621 " pathEditMode="relative" rAng="0" ptsTypes="aaaa">
                                      <p:cBhvr>
                                        <p:cTn id="8" dur="2000" fill="hold"/>
                                        <p:tgtEl>
                                          <p:spTgt spid="65"/>
                                        </p:tgtEl>
                                        <p:attrNameLst>
                                          <p:attrName>ppt_x</p:attrName>
                                          <p:attrName>ppt_y</p:attrName>
                                        </p:attrNameLst>
                                      </p:cBhvr>
                                      <p:rCtr x="251" y="140"/>
                                    </p:animMotion>
                                  </p:childTnLst>
                                </p:cTn>
                              </p:par>
                              <p:par>
                                <p:cTn id="9" presetID="0" presetClass="path" presetSubtype="0" accel="50000" decel="50000" fill="hold" grpId="0" nodeType="withEffect">
                                  <p:stCondLst>
                                    <p:cond delay="600"/>
                                  </p:stCondLst>
                                  <p:childTnLst>
                                    <p:animMotion origin="layout" path="M 0.01268 -0.0037 C 0.0342 0.02662 0.10747 0.1338 0.14167 0.17778 C 0.17587 0.22199 0.15556 0.24653 0.21771 0.26135 C 0.27986 0.27616 0.45295 0.26528 0.51476 0.26621 " pathEditMode="relative" rAng="0" ptsTypes="aaaa">
                                      <p:cBhvr>
                                        <p:cTn id="10" dur="2000" fill="hold"/>
                                        <p:tgtEl>
                                          <p:spTgt spid="66"/>
                                        </p:tgtEl>
                                        <p:attrNameLst>
                                          <p:attrName>ppt_x</p:attrName>
                                          <p:attrName>ppt_y</p:attrName>
                                        </p:attrNameLst>
                                      </p:cBhvr>
                                      <p:rCtr x="251" y="140"/>
                                    </p:animMotion>
                                  </p:childTnLst>
                                </p:cTn>
                              </p:par>
                              <p:par>
                                <p:cTn id="11" presetID="0" presetClass="path" presetSubtype="0" accel="50000" decel="50000" fill="hold" grpId="0" nodeType="withEffect">
                                  <p:stCondLst>
                                    <p:cond delay="900"/>
                                  </p:stCondLst>
                                  <p:childTnLst>
                                    <p:animMotion origin="layout" path="M 0.01268 -0.0037 C 0.0342 0.02662 0.10747 0.1338 0.14167 0.17778 C 0.17587 0.22199 0.15556 0.24653 0.21771 0.26135 C 0.27986 0.27616 0.45295 0.26528 0.51476 0.26621 " pathEditMode="relative" rAng="0" ptsTypes="aaaa">
                                      <p:cBhvr>
                                        <p:cTn id="12" dur="2000" fill="hold"/>
                                        <p:tgtEl>
                                          <p:spTgt spid="67"/>
                                        </p:tgtEl>
                                        <p:attrNameLst>
                                          <p:attrName>ppt_x</p:attrName>
                                          <p:attrName>ppt_y</p:attrName>
                                        </p:attrNameLst>
                                      </p:cBhvr>
                                      <p:rCtr x="251" y="140"/>
                                    </p:animMotion>
                                  </p:childTnLst>
                                </p:cTn>
                              </p:par>
                              <p:par>
                                <p:cTn id="13" presetID="0" presetClass="path" presetSubtype="0" accel="50000" decel="50000" fill="hold" grpId="0" nodeType="withEffect">
                                  <p:stCondLst>
                                    <p:cond delay="1200"/>
                                  </p:stCondLst>
                                  <p:childTnLst>
                                    <p:animMotion origin="layout" path="M 0.01268 -0.0037 C 0.0342 0.02662 0.10747 0.1338 0.14167 0.17778 C 0.17587 0.22199 0.15556 0.24653 0.21771 0.26135 C 0.27986 0.27616 0.45295 0.26528 0.51476 0.26621 " pathEditMode="relative" rAng="0" ptsTypes="aaaa">
                                      <p:cBhvr>
                                        <p:cTn id="14" dur="2000" fill="hold"/>
                                        <p:tgtEl>
                                          <p:spTgt spid="68"/>
                                        </p:tgtEl>
                                        <p:attrNameLst>
                                          <p:attrName>ppt_x</p:attrName>
                                          <p:attrName>ppt_y</p:attrName>
                                        </p:attrNameLst>
                                      </p:cBhvr>
                                      <p:rCtr x="251" y="140"/>
                                    </p:animMotion>
                                  </p:childTnLst>
                                </p:cTn>
                              </p:par>
                              <p:par>
                                <p:cTn id="15" presetID="0" presetClass="path" presetSubtype="0" accel="50000" decel="50000" fill="hold" grpId="0" nodeType="withEffect">
                                  <p:stCondLst>
                                    <p:cond delay="1500"/>
                                  </p:stCondLst>
                                  <p:childTnLst>
                                    <p:animMotion origin="layout" path="M 0.01268 -0.0037 C 0.0342 0.02662 0.10747 0.1338 0.14167 0.17778 C 0.17587 0.22199 0.15556 0.24653 0.21771 0.26135 C 0.27986 0.27616 0.45295 0.26528 0.51476 0.26621 " pathEditMode="relative" rAng="0" ptsTypes="aaaa">
                                      <p:cBhvr>
                                        <p:cTn id="16" dur="2000" fill="hold"/>
                                        <p:tgtEl>
                                          <p:spTgt spid="69"/>
                                        </p:tgtEl>
                                        <p:attrNameLst>
                                          <p:attrName>ppt_x</p:attrName>
                                          <p:attrName>ppt_y</p:attrName>
                                        </p:attrNameLst>
                                      </p:cBhvr>
                                      <p:rCtr x="251" y="140"/>
                                    </p:animMotion>
                                  </p:childTnLst>
                                </p:cTn>
                              </p:par>
                              <p:par>
                                <p:cTn id="17" presetID="0" presetClass="path" presetSubtype="0" accel="50000" decel="50000" fill="hold" grpId="0" nodeType="withEffect">
                                  <p:stCondLst>
                                    <p:cond delay="1800"/>
                                  </p:stCondLst>
                                  <p:childTnLst>
                                    <p:animMotion origin="layout" path="M 0.01268 -0.0037 C 0.0342 0.02662 0.10747 0.1338 0.14167 0.17778 C 0.17587 0.22199 0.15556 0.24653 0.21771 0.26135 C 0.27986 0.27616 0.45295 0.26528 0.51476 0.26621 " pathEditMode="relative" rAng="0" ptsTypes="aaaa">
                                      <p:cBhvr>
                                        <p:cTn id="18" dur="2000" fill="hold"/>
                                        <p:tgtEl>
                                          <p:spTgt spid="70"/>
                                        </p:tgtEl>
                                        <p:attrNameLst>
                                          <p:attrName>ppt_x</p:attrName>
                                          <p:attrName>ppt_y</p:attrName>
                                        </p:attrNameLst>
                                      </p:cBhvr>
                                      <p:rCtr x="251" y="140"/>
                                    </p:animMotion>
                                  </p:childTnLst>
                                </p:cTn>
                              </p:par>
                              <p:par>
                                <p:cTn id="19" presetID="0" presetClass="path" presetSubtype="0" accel="50000" decel="50000" fill="hold" grpId="0" nodeType="withEffect">
                                  <p:stCondLst>
                                    <p:cond delay="2100"/>
                                  </p:stCondLst>
                                  <p:childTnLst>
                                    <p:animMotion origin="layout" path="M 0.01268 -0.0037 C 0.0342 0.02662 0.10747 0.1338 0.14167 0.17778 C 0.17587 0.22199 0.15556 0.24653 0.21771 0.26135 C 0.27986 0.27616 0.45295 0.26528 0.51476 0.26621 " pathEditMode="relative" rAng="0" ptsTypes="aaaa">
                                      <p:cBhvr>
                                        <p:cTn id="20" dur="2000" fill="hold"/>
                                        <p:tgtEl>
                                          <p:spTgt spid="71"/>
                                        </p:tgtEl>
                                        <p:attrNameLst>
                                          <p:attrName>ppt_x</p:attrName>
                                          <p:attrName>ppt_y</p:attrName>
                                        </p:attrNameLst>
                                      </p:cBhvr>
                                      <p:rCtr x="251" y="140"/>
                                    </p:animMotion>
                                  </p:childTnLst>
                                </p:cTn>
                              </p:par>
                              <p:par>
                                <p:cTn id="21" presetID="0" presetClass="path" presetSubtype="0" accel="50000" decel="50000" fill="hold" grpId="0" nodeType="withEffect">
                                  <p:stCondLst>
                                    <p:cond delay="2400"/>
                                  </p:stCondLst>
                                  <p:childTnLst>
                                    <p:animMotion origin="layout" path="M 0.01268 -0.0037 C 0.0342 0.02662 0.10747 0.1338 0.14167 0.17778 C 0.17587 0.22199 0.15556 0.24653 0.21771 0.26135 C 0.27986 0.27616 0.45295 0.26528 0.51476 0.26621 " pathEditMode="relative" rAng="0" ptsTypes="aaaa">
                                      <p:cBhvr>
                                        <p:cTn id="22" dur="2000" fill="hold"/>
                                        <p:tgtEl>
                                          <p:spTgt spid="72"/>
                                        </p:tgtEl>
                                        <p:attrNameLst>
                                          <p:attrName>ppt_x</p:attrName>
                                          <p:attrName>ppt_y</p:attrName>
                                        </p:attrNameLst>
                                      </p:cBhvr>
                                      <p:rCtr x="251" y="140"/>
                                    </p:animMotion>
                                  </p:childTnLst>
                                </p:cTn>
                              </p:par>
                              <p:par>
                                <p:cTn id="23" presetID="0" presetClass="path" presetSubtype="0" accel="50000" decel="50000" fill="hold" grpId="0" nodeType="withEffect">
                                  <p:stCondLst>
                                    <p:cond delay="2700"/>
                                  </p:stCondLst>
                                  <p:childTnLst>
                                    <p:animMotion origin="layout" path="M 0.01268 -0.0037 C 0.0342 0.02662 0.10747 0.1338 0.14167 0.17778 C 0.17587 0.22199 0.15556 0.24653 0.21771 0.26135 C 0.27986 0.27616 0.45295 0.26528 0.51476 0.26621 " pathEditMode="relative" rAng="0" ptsTypes="aaaa">
                                      <p:cBhvr>
                                        <p:cTn id="24" dur="2000" fill="hold"/>
                                        <p:tgtEl>
                                          <p:spTgt spid="73"/>
                                        </p:tgtEl>
                                        <p:attrNameLst>
                                          <p:attrName>ppt_x</p:attrName>
                                          <p:attrName>ppt_y</p:attrName>
                                        </p:attrNameLst>
                                      </p:cBhvr>
                                      <p:rCtr x="251" y="140"/>
                                    </p:animMotion>
                                  </p:childTnLst>
                                </p:cTn>
                              </p:par>
                              <p:par>
                                <p:cTn id="25" presetID="0" presetClass="path" presetSubtype="0" accel="50000" decel="50000" fill="hold" grpId="0" nodeType="withEffect">
                                  <p:stCondLst>
                                    <p:cond delay="3000"/>
                                  </p:stCondLst>
                                  <p:childTnLst>
                                    <p:animMotion origin="layout" path="M 0.01268 -0.0037 C 0.0342 0.02662 0.10747 0.1338 0.14167 0.17778 C 0.17587 0.22199 0.15556 0.24653 0.21771 0.26135 C 0.27986 0.27616 0.45295 0.26528 0.51476 0.26621 " pathEditMode="relative" rAng="0" ptsTypes="aaaa">
                                      <p:cBhvr>
                                        <p:cTn id="26" dur="2000" fill="hold"/>
                                        <p:tgtEl>
                                          <p:spTgt spid="74"/>
                                        </p:tgtEl>
                                        <p:attrNameLst>
                                          <p:attrName>ppt_x</p:attrName>
                                          <p:attrName>ppt_y</p:attrName>
                                        </p:attrNameLst>
                                      </p:cBhvr>
                                      <p:rCtr x="251" y="140"/>
                                    </p:animMotion>
                                  </p:childTnLst>
                                </p:cTn>
                              </p:par>
                              <p:par>
                                <p:cTn id="27" presetID="0" presetClass="path" presetSubtype="0" accel="50000" decel="50000" fill="hold" grpId="0" nodeType="withEffect">
                                  <p:stCondLst>
                                    <p:cond delay="3300"/>
                                  </p:stCondLst>
                                  <p:childTnLst>
                                    <p:animMotion origin="layout" path="M 0.01268 -0.0037 C 0.0342 0.02662 0.10747 0.1338 0.14167 0.17778 C 0.17587 0.22199 0.15556 0.24653 0.21771 0.26135 C 0.27986 0.27616 0.45295 0.26528 0.51476 0.26621 " pathEditMode="relative" rAng="0" ptsTypes="aaaa">
                                      <p:cBhvr>
                                        <p:cTn id="28" dur="2000" fill="hold"/>
                                        <p:tgtEl>
                                          <p:spTgt spid="75"/>
                                        </p:tgtEl>
                                        <p:attrNameLst>
                                          <p:attrName>ppt_x</p:attrName>
                                          <p:attrName>ppt_y</p:attrName>
                                        </p:attrNameLst>
                                      </p:cBhvr>
                                      <p:rCtr x="251" y="140"/>
                                    </p:animMotion>
                                  </p:childTnLst>
                                </p:cTn>
                              </p:par>
                              <p:par>
                                <p:cTn id="29" presetID="0" presetClass="path" presetSubtype="0" accel="50000" decel="50000" fill="hold" grpId="0" nodeType="withEffect">
                                  <p:stCondLst>
                                    <p:cond delay="3600"/>
                                  </p:stCondLst>
                                  <p:childTnLst>
                                    <p:animMotion origin="layout" path="M 0.01268 -0.0037 C 0.0342 0.02662 0.10747 0.1338 0.14167 0.17778 C 0.17587 0.22199 0.15556 0.24653 0.21771 0.26135 C 0.27986 0.27616 0.45295 0.26528 0.51476 0.26621 " pathEditMode="relative" rAng="0" ptsTypes="aaaa">
                                      <p:cBhvr>
                                        <p:cTn id="30" dur="2000" fill="hold"/>
                                        <p:tgtEl>
                                          <p:spTgt spid="76"/>
                                        </p:tgtEl>
                                        <p:attrNameLst>
                                          <p:attrName>ppt_x</p:attrName>
                                          <p:attrName>ppt_y</p:attrName>
                                        </p:attrNameLst>
                                      </p:cBhvr>
                                      <p:rCtr x="251" y="140"/>
                                    </p:animMotion>
                                  </p:childTnLst>
                                </p:cTn>
                              </p:par>
                              <p:par>
                                <p:cTn id="31" presetID="0" presetClass="path" presetSubtype="0" accel="50000" decel="50000" fill="hold" grpId="0" nodeType="withEffect">
                                  <p:stCondLst>
                                    <p:cond delay="3900"/>
                                  </p:stCondLst>
                                  <p:childTnLst>
                                    <p:animMotion origin="layout" path="M 0.01268 -0.0037 C 0.0342 0.02662 0.10747 0.1338 0.14167 0.17778 C 0.17587 0.22199 0.15556 0.24653 0.21771 0.26135 C 0.27986 0.27616 0.45295 0.26528 0.51476 0.26621 " pathEditMode="relative" rAng="0" ptsTypes="aaaa">
                                      <p:cBhvr>
                                        <p:cTn id="32" dur="2000" fill="hold"/>
                                        <p:tgtEl>
                                          <p:spTgt spid="77"/>
                                        </p:tgtEl>
                                        <p:attrNameLst>
                                          <p:attrName>ppt_x</p:attrName>
                                          <p:attrName>ppt_y</p:attrName>
                                        </p:attrNameLst>
                                      </p:cBhvr>
                                      <p:rCtr x="251" y="140"/>
                                    </p:animMotion>
                                  </p:childTnLst>
                                </p:cTn>
                              </p:par>
                              <p:par>
                                <p:cTn id="33" presetID="10" presetClass="exit" presetSubtype="0" fill="hold" grpId="0" nodeType="withEffect">
                                  <p:stCondLst>
                                    <p:cond delay="2000"/>
                                  </p:stCondLst>
                                  <p:childTnLst>
                                    <p:animEffect transition="out" filter="fade">
                                      <p:cBhvr>
                                        <p:cTn id="34" dur="300"/>
                                        <p:tgtEl>
                                          <p:spTgt spid="135"/>
                                        </p:tgtEl>
                                      </p:cBhvr>
                                    </p:animEffect>
                                    <p:set>
                                      <p:cBhvr>
                                        <p:cTn id="35" dur="1" fill="hold">
                                          <p:stCondLst>
                                            <p:cond delay="299"/>
                                          </p:stCondLst>
                                        </p:cTn>
                                        <p:tgtEl>
                                          <p:spTgt spid="135"/>
                                        </p:tgtEl>
                                        <p:attrNameLst>
                                          <p:attrName>style.visibility</p:attrName>
                                        </p:attrNameLst>
                                      </p:cBhvr>
                                      <p:to>
                                        <p:strVal val="hidden"/>
                                      </p:to>
                                    </p:set>
                                  </p:childTnLst>
                                </p:cTn>
                              </p:par>
                              <p:par>
                                <p:cTn id="36" presetID="10" presetClass="exit" presetSubtype="0" fill="hold" nodeType="withEffect">
                                  <p:stCondLst>
                                    <p:cond delay="2000"/>
                                  </p:stCondLst>
                                  <p:childTnLst>
                                    <p:animEffect transition="out" filter="fade">
                                      <p:cBhvr>
                                        <p:cTn id="37" dur="300"/>
                                        <p:tgtEl>
                                          <p:spTgt spid="78"/>
                                        </p:tgtEl>
                                      </p:cBhvr>
                                    </p:animEffect>
                                    <p:set>
                                      <p:cBhvr>
                                        <p:cTn id="38" dur="1" fill="hold">
                                          <p:stCondLst>
                                            <p:cond delay="299"/>
                                          </p:stCondLst>
                                        </p:cTn>
                                        <p:tgtEl>
                                          <p:spTgt spid="78"/>
                                        </p:tgtEl>
                                        <p:attrNameLst>
                                          <p:attrName>style.visibility</p:attrName>
                                        </p:attrNameLst>
                                      </p:cBhvr>
                                      <p:to>
                                        <p:strVal val="hidden"/>
                                      </p:to>
                                    </p:set>
                                  </p:childTnLst>
                                </p:cTn>
                              </p:par>
                              <p:par>
                                <p:cTn id="39" presetID="10" presetClass="exit" presetSubtype="0" fill="hold" nodeType="withEffect">
                                  <p:stCondLst>
                                    <p:cond delay="2300"/>
                                  </p:stCondLst>
                                  <p:childTnLst>
                                    <p:animEffect transition="out" filter="fade">
                                      <p:cBhvr>
                                        <p:cTn id="40" dur="300"/>
                                        <p:tgtEl>
                                          <p:spTgt spid="65"/>
                                        </p:tgtEl>
                                      </p:cBhvr>
                                    </p:animEffect>
                                    <p:set>
                                      <p:cBhvr>
                                        <p:cTn id="41" dur="1" fill="hold">
                                          <p:stCondLst>
                                            <p:cond delay="299"/>
                                          </p:stCondLst>
                                        </p:cTn>
                                        <p:tgtEl>
                                          <p:spTgt spid="65"/>
                                        </p:tgtEl>
                                        <p:attrNameLst>
                                          <p:attrName>style.visibility</p:attrName>
                                        </p:attrNameLst>
                                      </p:cBhvr>
                                      <p:to>
                                        <p:strVal val="hidden"/>
                                      </p:to>
                                    </p:set>
                                  </p:childTnLst>
                                </p:cTn>
                              </p:par>
                              <p:par>
                                <p:cTn id="42" presetID="10" presetClass="exit" presetSubtype="0" fill="hold" nodeType="withEffect">
                                  <p:stCondLst>
                                    <p:cond delay="2600"/>
                                  </p:stCondLst>
                                  <p:childTnLst>
                                    <p:animEffect transition="out" filter="fade">
                                      <p:cBhvr>
                                        <p:cTn id="43" dur="300"/>
                                        <p:tgtEl>
                                          <p:spTgt spid="66"/>
                                        </p:tgtEl>
                                      </p:cBhvr>
                                    </p:animEffect>
                                    <p:set>
                                      <p:cBhvr>
                                        <p:cTn id="44" dur="1" fill="hold">
                                          <p:stCondLst>
                                            <p:cond delay="299"/>
                                          </p:stCondLst>
                                        </p:cTn>
                                        <p:tgtEl>
                                          <p:spTgt spid="66"/>
                                        </p:tgtEl>
                                        <p:attrNameLst>
                                          <p:attrName>style.visibility</p:attrName>
                                        </p:attrNameLst>
                                      </p:cBhvr>
                                      <p:to>
                                        <p:strVal val="hidden"/>
                                      </p:to>
                                    </p:set>
                                  </p:childTnLst>
                                </p:cTn>
                              </p:par>
                              <p:par>
                                <p:cTn id="45" presetID="10" presetClass="exit" presetSubtype="0" fill="hold" nodeType="withEffect">
                                  <p:stCondLst>
                                    <p:cond delay="2900"/>
                                  </p:stCondLst>
                                  <p:childTnLst>
                                    <p:animEffect transition="out" filter="fade">
                                      <p:cBhvr>
                                        <p:cTn id="46" dur="300"/>
                                        <p:tgtEl>
                                          <p:spTgt spid="67"/>
                                        </p:tgtEl>
                                      </p:cBhvr>
                                    </p:animEffect>
                                    <p:set>
                                      <p:cBhvr>
                                        <p:cTn id="47" dur="1" fill="hold">
                                          <p:stCondLst>
                                            <p:cond delay="299"/>
                                          </p:stCondLst>
                                        </p:cTn>
                                        <p:tgtEl>
                                          <p:spTgt spid="67"/>
                                        </p:tgtEl>
                                        <p:attrNameLst>
                                          <p:attrName>style.visibility</p:attrName>
                                        </p:attrNameLst>
                                      </p:cBhvr>
                                      <p:to>
                                        <p:strVal val="hidden"/>
                                      </p:to>
                                    </p:set>
                                  </p:childTnLst>
                                </p:cTn>
                              </p:par>
                              <p:par>
                                <p:cTn id="48" presetID="10" presetClass="exit" presetSubtype="0" fill="hold" nodeType="withEffect">
                                  <p:stCondLst>
                                    <p:cond delay="3200"/>
                                  </p:stCondLst>
                                  <p:childTnLst>
                                    <p:animEffect transition="out" filter="fade">
                                      <p:cBhvr>
                                        <p:cTn id="49" dur="300"/>
                                        <p:tgtEl>
                                          <p:spTgt spid="68"/>
                                        </p:tgtEl>
                                      </p:cBhvr>
                                    </p:animEffect>
                                    <p:set>
                                      <p:cBhvr>
                                        <p:cTn id="50" dur="1" fill="hold">
                                          <p:stCondLst>
                                            <p:cond delay="299"/>
                                          </p:stCondLst>
                                        </p:cTn>
                                        <p:tgtEl>
                                          <p:spTgt spid="68"/>
                                        </p:tgtEl>
                                        <p:attrNameLst>
                                          <p:attrName>style.visibility</p:attrName>
                                        </p:attrNameLst>
                                      </p:cBhvr>
                                      <p:to>
                                        <p:strVal val="hidden"/>
                                      </p:to>
                                    </p:set>
                                  </p:childTnLst>
                                </p:cTn>
                              </p:par>
                              <p:par>
                                <p:cTn id="51" presetID="10" presetClass="exit" presetSubtype="0" fill="hold" nodeType="withEffect">
                                  <p:stCondLst>
                                    <p:cond delay="3500"/>
                                  </p:stCondLst>
                                  <p:childTnLst>
                                    <p:animEffect transition="out" filter="fade">
                                      <p:cBhvr>
                                        <p:cTn id="52" dur="300"/>
                                        <p:tgtEl>
                                          <p:spTgt spid="69"/>
                                        </p:tgtEl>
                                      </p:cBhvr>
                                    </p:animEffect>
                                    <p:set>
                                      <p:cBhvr>
                                        <p:cTn id="53" dur="1" fill="hold">
                                          <p:stCondLst>
                                            <p:cond delay="299"/>
                                          </p:stCondLst>
                                        </p:cTn>
                                        <p:tgtEl>
                                          <p:spTgt spid="69"/>
                                        </p:tgtEl>
                                        <p:attrNameLst>
                                          <p:attrName>style.visibility</p:attrName>
                                        </p:attrNameLst>
                                      </p:cBhvr>
                                      <p:to>
                                        <p:strVal val="hidden"/>
                                      </p:to>
                                    </p:set>
                                  </p:childTnLst>
                                </p:cTn>
                              </p:par>
                              <p:par>
                                <p:cTn id="54" presetID="10" presetClass="exit" presetSubtype="0" fill="hold" nodeType="withEffect">
                                  <p:stCondLst>
                                    <p:cond delay="3800"/>
                                  </p:stCondLst>
                                  <p:childTnLst>
                                    <p:animEffect transition="out" filter="fade">
                                      <p:cBhvr>
                                        <p:cTn id="55" dur="300"/>
                                        <p:tgtEl>
                                          <p:spTgt spid="70"/>
                                        </p:tgtEl>
                                      </p:cBhvr>
                                    </p:animEffect>
                                    <p:set>
                                      <p:cBhvr>
                                        <p:cTn id="56" dur="1" fill="hold">
                                          <p:stCondLst>
                                            <p:cond delay="299"/>
                                          </p:stCondLst>
                                        </p:cTn>
                                        <p:tgtEl>
                                          <p:spTgt spid="70"/>
                                        </p:tgtEl>
                                        <p:attrNameLst>
                                          <p:attrName>style.visibility</p:attrName>
                                        </p:attrNameLst>
                                      </p:cBhvr>
                                      <p:to>
                                        <p:strVal val="hidden"/>
                                      </p:to>
                                    </p:set>
                                  </p:childTnLst>
                                </p:cTn>
                              </p:par>
                              <p:par>
                                <p:cTn id="57" presetID="10" presetClass="exit" presetSubtype="0" fill="hold" nodeType="withEffect">
                                  <p:stCondLst>
                                    <p:cond delay="4100"/>
                                  </p:stCondLst>
                                  <p:childTnLst>
                                    <p:animEffect transition="out" filter="fade">
                                      <p:cBhvr>
                                        <p:cTn id="58" dur="300"/>
                                        <p:tgtEl>
                                          <p:spTgt spid="71"/>
                                        </p:tgtEl>
                                      </p:cBhvr>
                                    </p:animEffect>
                                    <p:set>
                                      <p:cBhvr>
                                        <p:cTn id="59" dur="1" fill="hold">
                                          <p:stCondLst>
                                            <p:cond delay="299"/>
                                          </p:stCondLst>
                                        </p:cTn>
                                        <p:tgtEl>
                                          <p:spTgt spid="71"/>
                                        </p:tgtEl>
                                        <p:attrNameLst>
                                          <p:attrName>style.visibility</p:attrName>
                                        </p:attrNameLst>
                                      </p:cBhvr>
                                      <p:to>
                                        <p:strVal val="hidden"/>
                                      </p:to>
                                    </p:set>
                                  </p:childTnLst>
                                </p:cTn>
                              </p:par>
                              <p:par>
                                <p:cTn id="60" presetID="10" presetClass="exit" presetSubtype="0" fill="hold" nodeType="withEffect">
                                  <p:stCondLst>
                                    <p:cond delay="4400"/>
                                  </p:stCondLst>
                                  <p:childTnLst>
                                    <p:animEffect transition="out" filter="fade">
                                      <p:cBhvr>
                                        <p:cTn id="61" dur="300"/>
                                        <p:tgtEl>
                                          <p:spTgt spid="72"/>
                                        </p:tgtEl>
                                      </p:cBhvr>
                                    </p:animEffect>
                                    <p:set>
                                      <p:cBhvr>
                                        <p:cTn id="62" dur="1" fill="hold">
                                          <p:stCondLst>
                                            <p:cond delay="299"/>
                                          </p:stCondLst>
                                        </p:cTn>
                                        <p:tgtEl>
                                          <p:spTgt spid="72"/>
                                        </p:tgtEl>
                                        <p:attrNameLst>
                                          <p:attrName>style.visibility</p:attrName>
                                        </p:attrNameLst>
                                      </p:cBhvr>
                                      <p:to>
                                        <p:strVal val="hidden"/>
                                      </p:to>
                                    </p:set>
                                  </p:childTnLst>
                                </p:cTn>
                              </p:par>
                              <p:par>
                                <p:cTn id="63" presetID="10" presetClass="exit" presetSubtype="0" fill="hold" nodeType="withEffect">
                                  <p:stCondLst>
                                    <p:cond delay="4700"/>
                                  </p:stCondLst>
                                  <p:childTnLst>
                                    <p:animEffect transition="out" filter="fade">
                                      <p:cBhvr>
                                        <p:cTn id="64" dur="300"/>
                                        <p:tgtEl>
                                          <p:spTgt spid="73"/>
                                        </p:tgtEl>
                                      </p:cBhvr>
                                    </p:animEffect>
                                    <p:set>
                                      <p:cBhvr>
                                        <p:cTn id="65" dur="1" fill="hold">
                                          <p:stCondLst>
                                            <p:cond delay="299"/>
                                          </p:stCondLst>
                                        </p:cTn>
                                        <p:tgtEl>
                                          <p:spTgt spid="73"/>
                                        </p:tgtEl>
                                        <p:attrNameLst>
                                          <p:attrName>style.visibility</p:attrName>
                                        </p:attrNameLst>
                                      </p:cBhvr>
                                      <p:to>
                                        <p:strVal val="hidden"/>
                                      </p:to>
                                    </p:set>
                                  </p:childTnLst>
                                </p:cTn>
                              </p:par>
                              <p:par>
                                <p:cTn id="66" presetID="10" presetClass="exit" presetSubtype="0" fill="hold" nodeType="withEffect">
                                  <p:stCondLst>
                                    <p:cond delay="5000"/>
                                  </p:stCondLst>
                                  <p:childTnLst>
                                    <p:animEffect transition="out" filter="fade">
                                      <p:cBhvr>
                                        <p:cTn id="67" dur="300"/>
                                        <p:tgtEl>
                                          <p:spTgt spid="74"/>
                                        </p:tgtEl>
                                      </p:cBhvr>
                                    </p:animEffect>
                                    <p:set>
                                      <p:cBhvr>
                                        <p:cTn id="68" dur="1" fill="hold">
                                          <p:stCondLst>
                                            <p:cond delay="299"/>
                                          </p:stCondLst>
                                        </p:cTn>
                                        <p:tgtEl>
                                          <p:spTgt spid="74"/>
                                        </p:tgtEl>
                                        <p:attrNameLst>
                                          <p:attrName>style.visibility</p:attrName>
                                        </p:attrNameLst>
                                      </p:cBhvr>
                                      <p:to>
                                        <p:strVal val="hidden"/>
                                      </p:to>
                                    </p:set>
                                  </p:childTnLst>
                                </p:cTn>
                              </p:par>
                              <p:par>
                                <p:cTn id="69" presetID="10" presetClass="exit" presetSubtype="0" fill="hold" nodeType="withEffect">
                                  <p:stCondLst>
                                    <p:cond delay="5300"/>
                                  </p:stCondLst>
                                  <p:childTnLst>
                                    <p:animEffect transition="out" filter="fade">
                                      <p:cBhvr>
                                        <p:cTn id="70" dur="300"/>
                                        <p:tgtEl>
                                          <p:spTgt spid="75"/>
                                        </p:tgtEl>
                                      </p:cBhvr>
                                    </p:animEffect>
                                    <p:set>
                                      <p:cBhvr>
                                        <p:cTn id="71" dur="1" fill="hold">
                                          <p:stCondLst>
                                            <p:cond delay="299"/>
                                          </p:stCondLst>
                                        </p:cTn>
                                        <p:tgtEl>
                                          <p:spTgt spid="75"/>
                                        </p:tgtEl>
                                        <p:attrNameLst>
                                          <p:attrName>style.visibility</p:attrName>
                                        </p:attrNameLst>
                                      </p:cBhvr>
                                      <p:to>
                                        <p:strVal val="hidden"/>
                                      </p:to>
                                    </p:set>
                                  </p:childTnLst>
                                </p:cTn>
                              </p:par>
                              <p:par>
                                <p:cTn id="72" presetID="10" presetClass="exit" presetSubtype="0" fill="hold" nodeType="withEffect">
                                  <p:stCondLst>
                                    <p:cond delay="5600"/>
                                  </p:stCondLst>
                                  <p:childTnLst>
                                    <p:animEffect transition="out" filter="fade">
                                      <p:cBhvr>
                                        <p:cTn id="73" dur="300"/>
                                        <p:tgtEl>
                                          <p:spTgt spid="76"/>
                                        </p:tgtEl>
                                      </p:cBhvr>
                                    </p:animEffect>
                                    <p:set>
                                      <p:cBhvr>
                                        <p:cTn id="74" dur="1" fill="hold">
                                          <p:stCondLst>
                                            <p:cond delay="299"/>
                                          </p:stCondLst>
                                        </p:cTn>
                                        <p:tgtEl>
                                          <p:spTgt spid="76"/>
                                        </p:tgtEl>
                                        <p:attrNameLst>
                                          <p:attrName>style.visibility</p:attrName>
                                        </p:attrNameLst>
                                      </p:cBhvr>
                                      <p:to>
                                        <p:strVal val="hidden"/>
                                      </p:to>
                                    </p:set>
                                  </p:childTnLst>
                                </p:cTn>
                              </p:par>
                              <p:par>
                                <p:cTn id="75" presetID="10" presetClass="exit" presetSubtype="0" fill="hold" nodeType="withEffect">
                                  <p:stCondLst>
                                    <p:cond delay="5900"/>
                                  </p:stCondLst>
                                  <p:childTnLst>
                                    <p:animEffect transition="out" filter="fade">
                                      <p:cBhvr>
                                        <p:cTn id="76" dur="300"/>
                                        <p:tgtEl>
                                          <p:spTgt spid="77"/>
                                        </p:tgtEl>
                                      </p:cBhvr>
                                    </p:animEffect>
                                    <p:set>
                                      <p:cBhvr>
                                        <p:cTn id="77" dur="1" fill="hold">
                                          <p:stCondLst>
                                            <p:cond delay="299"/>
                                          </p:stCondLst>
                                        </p:cTn>
                                        <p:tgtEl>
                                          <p:spTgt spid="77"/>
                                        </p:tgtEl>
                                        <p:attrNameLst>
                                          <p:attrName>style.visibility</p:attrName>
                                        </p:attrNameLst>
                                      </p:cBhvr>
                                      <p:to>
                                        <p:strVal val="hidden"/>
                                      </p:to>
                                    </p:set>
                                  </p:childTnLst>
                                </p:cTn>
                              </p:par>
                              <p:par>
                                <p:cTn id="78" presetID="0" presetClass="path" presetSubtype="0" accel="50000" decel="50000" fill="hold" grpId="0" nodeType="withEffect">
                                  <p:stCondLst>
                                    <p:cond delay="23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79" dur="2000" fill="hold"/>
                                        <p:tgtEl>
                                          <p:spTgt spid="33"/>
                                        </p:tgtEl>
                                        <p:attrNameLst>
                                          <p:attrName>ppt_x</p:attrName>
                                          <p:attrName>ppt_y</p:attrName>
                                        </p:attrNameLst>
                                      </p:cBhvr>
                                      <p:rCtr x="-235" y="-103"/>
                                    </p:animMotion>
                                  </p:childTnLst>
                                </p:cTn>
                              </p:par>
                              <p:par>
                                <p:cTn id="80" presetID="0" presetClass="path" presetSubtype="0" accel="50000" decel="50000" fill="hold" grpId="0" nodeType="withEffect">
                                  <p:stCondLst>
                                    <p:cond delay="26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81" dur="2000" fill="hold"/>
                                        <p:tgtEl>
                                          <p:spTgt spid="114"/>
                                        </p:tgtEl>
                                        <p:attrNameLst>
                                          <p:attrName>ppt_x</p:attrName>
                                          <p:attrName>ppt_y</p:attrName>
                                        </p:attrNameLst>
                                      </p:cBhvr>
                                      <p:rCtr x="-235" y="-103"/>
                                    </p:animMotion>
                                  </p:childTnLst>
                                </p:cTn>
                              </p:par>
                              <p:par>
                                <p:cTn id="82" presetID="0" presetClass="path" presetSubtype="0" accel="50000" decel="50000" fill="hold" grpId="0" nodeType="withEffect">
                                  <p:stCondLst>
                                    <p:cond delay="29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83" dur="2000" fill="hold"/>
                                        <p:tgtEl>
                                          <p:spTgt spid="115"/>
                                        </p:tgtEl>
                                        <p:attrNameLst>
                                          <p:attrName>ppt_x</p:attrName>
                                          <p:attrName>ppt_y</p:attrName>
                                        </p:attrNameLst>
                                      </p:cBhvr>
                                      <p:rCtr x="-235" y="-103"/>
                                    </p:animMotion>
                                  </p:childTnLst>
                                </p:cTn>
                              </p:par>
                              <p:par>
                                <p:cTn id="84" presetID="0" presetClass="path" presetSubtype="0" accel="50000" decel="50000" fill="hold" grpId="0" nodeType="withEffect">
                                  <p:stCondLst>
                                    <p:cond delay="32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85" dur="2000" fill="hold"/>
                                        <p:tgtEl>
                                          <p:spTgt spid="116"/>
                                        </p:tgtEl>
                                        <p:attrNameLst>
                                          <p:attrName>ppt_x</p:attrName>
                                          <p:attrName>ppt_y</p:attrName>
                                        </p:attrNameLst>
                                      </p:cBhvr>
                                      <p:rCtr x="-235" y="-103"/>
                                    </p:animMotion>
                                  </p:childTnLst>
                                </p:cTn>
                              </p:par>
                              <p:par>
                                <p:cTn id="86" presetID="0" presetClass="path" presetSubtype="0" accel="50000" decel="50000" fill="hold" grpId="0" nodeType="withEffect">
                                  <p:stCondLst>
                                    <p:cond delay="35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87" dur="2000" fill="hold"/>
                                        <p:tgtEl>
                                          <p:spTgt spid="117"/>
                                        </p:tgtEl>
                                        <p:attrNameLst>
                                          <p:attrName>ppt_x</p:attrName>
                                          <p:attrName>ppt_y</p:attrName>
                                        </p:attrNameLst>
                                      </p:cBhvr>
                                      <p:rCtr x="-235" y="-103"/>
                                    </p:animMotion>
                                  </p:childTnLst>
                                </p:cTn>
                              </p:par>
                              <p:par>
                                <p:cTn id="88" presetID="0" presetClass="path" presetSubtype="0" accel="50000" decel="50000" fill="hold" grpId="0" nodeType="withEffect">
                                  <p:stCondLst>
                                    <p:cond delay="38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89" dur="2000" fill="hold"/>
                                        <p:tgtEl>
                                          <p:spTgt spid="118"/>
                                        </p:tgtEl>
                                        <p:attrNameLst>
                                          <p:attrName>ppt_x</p:attrName>
                                          <p:attrName>ppt_y</p:attrName>
                                        </p:attrNameLst>
                                      </p:cBhvr>
                                      <p:rCtr x="-235" y="-103"/>
                                    </p:animMotion>
                                  </p:childTnLst>
                                </p:cTn>
                              </p:par>
                              <p:par>
                                <p:cTn id="90" presetID="0" presetClass="path" presetSubtype="0" accel="50000" decel="50000" fill="hold" grpId="0" nodeType="withEffect">
                                  <p:stCondLst>
                                    <p:cond delay="41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91" dur="2000" fill="hold"/>
                                        <p:tgtEl>
                                          <p:spTgt spid="119"/>
                                        </p:tgtEl>
                                        <p:attrNameLst>
                                          <p:attrName>ppt_x</p:attrName>
                                          <p:attrName>ppt_y</p:attrName>
                                        </p:attrNameLst>
                                      </p:cBhvr>
                                      <p:rCtr x="-235" y="-103"/>
                                    </p:animMotion>
                                  </p:childTnLst>
                                </p:cTn>
                              </p:par>
                              <p:par>
                                <p:cTn id="92" presetID="0" presetClass="path" presetSubtype="0" accel="50000" decel="50000" fill="hold" grpId="0" nodeType="withEffect">
                                  <p:stCondLst>
                                    <p:cond delay="44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93" dur="2000" fill="hold"/>
                                        <p:tgtEl>
                                          <p:spTgt spid="120"/>
                                        </p:tgtEl>
                                        <p:attrNameLst>
                                          <p:attrName>ppt_x</p:attrName>
                                          <p:attrName>ppt_y</p:attrName>
                                        </p:attrNameLst>
                                      </p:cBhvr>
                                      <p:rCtr x="-235" y="-103"/>
                                    </p:animMotion>
                                  </p:childTnLst>
                                </p:cTn>
                              </p:par>
                              <p:par>
                                <p:cTn id="94" presetID="0" presetClass="path" presetSubtype="0" accel="50000" decel="50000" fill="hold" grpId="0" nodeType="withEffect">
                                  <p:stCondLst>
                                    <p:cond delay="47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95" dur="2000" fill="hold"/>
                                        <p:tgtEl>
                                          <p:spTgt spid="121"/>
                                        </p:tgtEl>
                                        <p:attrNameLst>
                                          <p:attrName>ppt_x</p:attrName>
                                          <p:attrName>ppt_y</p:attrName>
                                        </p:attrNameLst>
                                      </p:cBhvr>
                                      <p:rCtr x="-235" y="-103"/>
                                    </p:animMotion>
                                  </p:childTnLst>
                                </p:cTn>
                              </p:par>
                              <p:par>
                                <p:cTn id="96" presetID="0" presetClass="path" presetSubtype="0" accel="50000" decel="50000" fill="hold" grpId="0" nodeType="withEffect">
                                  <p:stCondLst>
                                    <p:cond delay="50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97" dur="2000" fill="hold"/>
                                        <p:tgtEl>
                                          <p:spTgt spid="122"/>
                                        </p:tgtEl>
                                        <p:attrNameLst>
                                          <p:attrName>ppt_x</p:attrName>
                                          <p:attrName>ppt_y</p:attrName>
                                        </p:attrNameLst>
                                      </p:cBhvr>
                                      <p:rCtr x="-235" y="-103"/>
                                    </p:animMotion>
                                  </p:childTnLst>
                                </p:cTn>
                              </p:par>
                              <p:par>
                                <p:cTn id="98" presetID="0" presetClass="path" presetSubtype="0" accel="50000" decel="50000" fill="hold" grpId="0" nodeType="withEffect">
                                  <p:stCondLst>
                                    <p:cond delay="54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99" dur="2000" fill="hold"/>
                                        <p:tgtEl>
                                          <p:spTgt spid="123"/>
                                        </p:tgtEl>
                                        <p:attrNameLst>
                                          <p:attrName>ppt_x</p:attrName>
                                          <p:attrName>ppt_y</p:attrName>
                                        </p:attrNameLst>
                                      </p:cBhvr>
                                      <p:rCtr x="-235" y="-103"/>
                                    </p:animMotion>
                                  </p:childTnLst>
                                </p:cTn>
                              </p:par>
                              <p:par>
                                <p:cTn id="100" presetID="0" presetClass="path" presetSubtype="0" accel="50000" decel="50000" fill="hold" grpId="0" nodeType="withEffect">
                                  <p:stCondLst>
                                    <p:cond delay="57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101" dur="2000" fill="hold"/>
                                        <p:tgtEl>
                                          <p:spTgt spid="124"/>
                                        </p:tgtEl>
                                        <p:attrNameLst>
                                          <p:attrName>ppt_x</p:attrName>
                                          <p:attrName>ppt_y</p:attrName>
                                        </p:attrNameLst>
                                      </p:cBhvr>
                                      <p:rCtr x="-235" y="-103"/>
                                    </p:animMotion>
                                  </p:childTnLst>
                                </p:cTn>
                              </p:par>
                              <p:par>
                                <p:cTn id="102" presetID="0" presetClass="path" presetSubtype="0" accel="50000" decel="50000" fill="hold" grpId="0" nodeType="withEffect">
                                  <p:stCondLst>
                                    <p:cond delay="60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103" dur="2000" fill="hold"/>
                                        <p:tgtEl>
                                          <p:spTgt spid="125"/>
                                        </p:tgtEl>
                                        <p:attrNameLst>
                                          <p:attrName>ppt_x</p:attrName>
                                          <p:attrName>ppt_y</p:attrName>
                                        </p:attrNameLst>
                                      </p:cBhvr>
                                      <p:rCtr x="-235" y="-103"/>
                                    </p:animMotion>
                                  </p:childTnLst>
                                </p:cTn>
                              </p:par>
                              <p:par>
                                <p:cTn id="104" presetID="10" presetClass="exit" presetSubtype="0" fill="hold" grpId="1" nodeType="withEffect">
                                  <p:stCondLst>
                                    <p:cond delay="4300"/>
                                  </p:stCondLst>
                                  <p:childTnLst>
                                    <p:animEffect transition="out" filter="fade">
                                      <p:cBhvr>
                                        <p:cTn id="105" dur="300"/>
                                        <p:tgtEl>
                                          <p:spTgt spid="33"/>
                                        </p:tgtEl>
                                      </p:cBhvr>
                                    </p:animEffect>
                                    <p:set>
                                      <p:cBhvr>
                                        <p:cTn id="106" dur="1" fill="hold">
                                          <p:stCondLst>
                                            <p:cond delay="299"/>
                                          </p:stCondLst>
                                        </p:cTn>
                                        <p:tgtEl>
                                          <p:spTgt spid="33"/>
                                        </p:tgtEl>
                                        <p:attrNameLst>
                                          <p:attrName>style.visibility</p:attrName>
                                        </p:attrNameLst>
                                      </p:cBhvr>
                                      <p:to>
                                        <p:strVal val="hidden"/>
                                      </p:to>
                                    </p:set>
                                  </p:childTnLst>
                                </p:cTn>
                              </p:par>
                              <p:par>
                                <p:cTn id="107" presetID="10" presetClass="exit" presetSubtype="0" fill="hold" grpId="1" nodeType="withEffect">
                                  <p:stCondLst>
                                    <p:cond delay="4600"/>
                                  </p:stCondLst>
                                  <p:childTnLst>
                                    <p:animEffect transition="out" filter="fade">
                                      <p:cBhvr>
                                        <p:cTn id="108" dur="300"/>
                                        <p:tgtEl>
                                          <p:spTgt spid="114"/>
                                        </p:tgtEl>
                                      </p:cBhvr>
                                    </p:animEffect>
                                    <p:set>
                                      <p:cBhvr>
                                        <p:cTn id="109" dur="1" fill="hold">
                                          <p:stCondLst>
                                            <p:cond delay="299"/>
                                          </p:stCondLst>
                                        </p:cTn>
                                        <p:tgtEl>
                                          <p:spTgt spid="114"/>
                                        </p:tgtEl>
                                        <p:attrNameLst>
                                          <p:attrName>style.visibility</p:attrName>
                                        </p:attrNameLst>
                                      </p:cBhvr>
                                      <p:to>
                                        <p:strVal val="hidden"/>
                                      </p:to>
                                    </p:set>
                                  </p:childTnLst>
                                </p:cTn>
                              </p:par>
                              <p:par>
                                <p:cTn id="110" presetID="10" presetClass="exit" presetSubtype="0" fill="hold" grpId="1" nodeType="withEffect">
                                  <p:stCondLst>
                                    <p:cond delay="4900"/>
                                  </p:stCondLst>
                                  <p:childTnLst>
                                    <p:animEffect transition="out" filter="fade">
                                      <p:cBhvr>
                                        <p:cTn id="111" dur="300"/>
                                        <p:tgtEl>
                                          <p:spTgt spid="115"/>
                                        </p:tgtEl>
                                      </p:cBhvr>
                                    </p:animEffect>
                                    <p:set>
                                      <p:cBhvr>
                                        <p:cTn id="112" dur="1" fill="hold">
                                          <p:stCondLst>
                                            <p:cond delay="299"/>
                                          </p:stCondLst>
                                        </p:cTn>
                                        <p:tgtEl>
                                          <p:spTgt spid="115"/>
                                        </p:tgtEl>
                                        <p:attrNameLst>
                                          <p:attrName>style.visibility</p:attrName>
                                        </p:attrNameLst>
                                      </p:cBhvr>
                                      <p:to>
                                        <p:strVal val="hidden"/>
                                      </p:to>
                                    </p:set>
                                  </p:childTnLst>
                                </p:cTn>
                              </p:par>
                              <p:par>
                                <p:cTn id="113" presetID="10" presetClass="exit" presetSubtype="0" fill="hold" grpId="1" nodeType="withEffect">
                                  <p:stCondLst>
                                    <p:cond delay="5200"/>
                                  </p:stCondLst>
                                  <p:childTnLst>
                                    <p:animEffect transition="out" filter="fade">
                                      <p:cBhvr>
                                        <p:cTn id="114" dur="300"/>
                                        <p:tgtEl>
                                          <p:spTgt spid="116"/>
                                        </p:tgtEl>
                                      </p:cBhvr>
                                    </p:animEffect>
                                    <p:set>
                                      <p:cBhvr>
                                        <p:cTn id="115" dur="1" fill="hold">
                                          <p:stCondLst>
                                            <p:cond delay="299"/>
                                          </p:stCondLst>
                                        </p:cTn>
                                        <p:tgtEl>
                                          <p:spTgt spid="116"/>
                                        </p:tgtEl>
                                        <p:attrNameLst>
                                          <p:attrName>style.visibility</p:attrName>
                                        </p:attrNameLst>
                                      </p:cBhvr>
                                      <p:to>
                                        <p:strVal val="hidden"/>
                                      </p:to>
                                    </p:set>
                                  </p:childTnLst>
                                </p:cTn>
                              </p:par>
                              <p:par>
                                <p:cTn id="116" presetID="10" presetClass="exit" presetSubtype="0" fill="hold" grpId="1" nodeType="withEffect">
                                  <p:stCondLst>
                                    <p:cond delay="5500"/>
                                  </p:stCondLst>
                                  <p:childTnLst>
                                    <p:animEffect transition="out" filter="fade">
                                      <p:cBhvr>
                                        <p:cTn id="117" dur="300"/>
                                        <p:tgtEl>
                                          <p:spTgt spid="117"/>
                                        </p:tgtEl>
                                      </p:cBhvr>
                                    </p:animEffect>
                                    <p:set>
                                      <p:cBhvr>
                                        <p:cTn id="118" dur="1" fill="hold">
                                          <p:stCondLst>
                                            <p:cond delay="299"/>
                                          </p:stCondLst>
                                        </p:cTn>
                                        <p:tgtEl>
                                          <p:spTgt spid="117"/>
                                        </p:tgtEl>
                                        <p:attrNameLst>
                                          <p:attrName>style.visibility</p:attrName>
                                        </p:attrNameLst>
                                      </p:cBhvr>
                                      <p:to>
                                        <p:strVal val="hidden"/>
                                      </p:to>
                                    </p:set>
                                  </p:childTnLst>
                                </p:cTn>
                              </p:par>
                              <p:par>
                                <p:cTn id="119" presetID="10" presetClass="exit" presetSubtype="0" fill="hold" grpId="1" nodeType="withEffect">
                                  <p:stCondLst>
                                    <p:cond delay="5800"/>
                                  </p:stCondLst>
                                  <p:childTnLst>
                                    <p:animEffect transition="out" filter="fade">
                                      <p:cBhvr>
                                        <p:cTn id="120" dur="300"/>
                                        <p:tgtEl>
                                          <p:spTgt spid="118"/>
                                        </p:tgtEl>
                                      </p:cBhvr>
                                    </p:animEffect>
                                    <p:set>
                                      <p:cBhvr>
                                        <p:cTn id="121" dur="1" fill="hold">
                                          <p:stCondLst>
                                            <p:cond delay="299"/>
                                          </p:stCondLst>
                                        </p:cTn>
                                        <p:tgtEl>
                                          <p:spTgt spid="118"/>
                                        </p:tgtEl>
                                        <p:attrNameLst>
                                          <p:attrName>style.visibility</p:attrName>
                                        </p:attrNameLst>
                                      </p:cBhvr>
                                      <p:to>
                                        <p:strVal val="hidden"/>
                                      </p:to>
                                    </p:set>
                                  </p:childTnLst>
                                </p:cTn>
                              </p:par>
                              <p:par>
                                <p:cTn id="122" presetID="10" presetClass="exit" presetSubtype="0" fill="hold" grpId="1" nodeType="withEffect">
                                  <p:stCondLst>
                                    <p:cond delay="6100"/>
                                  </p:stCondLst>
                                  <p:childTnLst>
                                    <p:animEffect transition="out" filter="fade">
                                      <p:cBhvr>
                                        <p:cTn id="123" dur="300"/>
                                        <p:tgtEl>
                                          <p:spTgt spid="119"/>
                                        </p:tgtEl>
                                      </p:cBhvr>
                                    </p:animEffect>
                                    <p:set>
                                      <p:cBhvr>
                                        <p:cTn id="124" dur="1" fill="hold">
                                          <p:stCondLst>
                                            <p:cond delay="299"/>
                                          </p:stCondLst>
                                        </p:cTn>
                                        <p:tgtEl>
                                          <p:spTgt spid="119"/>
                                        </p:tgtEl>
                                        <p:attrNameLst>
                                          <p:attrName>style.visibility</p:attrName>
                                        </p:attrNameLst>
                                      </p:cBhvr>
                                      <p:to>
                                        <p:strVal val="hidden"/>
                                      </p:to>
                                    </p:set>
                                  </p:childTnLst>
                                </p:cTn>
                              </p:par>
                              <p:par>
                                <p:cTn id="125" presetID="10" presetClass="exit" presetSubtype="0" fill="hold" grpId="1" nodeType="withEffect">
                                  <p:stCondLst>
                                    <p:cond delay="6400"/>
                                  </p:stCondLst>
                                  <p:childTnLst>
                                    <p:animEffect transition="out" filter="fade">
                                      <p:cBhvr>
                                        <p:cTn id="126" dur="300"/>
                                        <p:tgtEl>
                                          <p:spTgt spid="120"/>
                                        </p:tgtEl>
                                      </p:cBhvr>
                                    </p:animEffect>
                                    <p:set>
                                      <p:cBhvr>
                                        <p:cTn id="127" dur="1" fill="hold">
                                          <p:stCondLst>
                                            <p:cond delay="299"/>
                                          </p:stCondLst>
                                        </p:cTn>
                                        <p:tgtEl>
                                          <p:spTgt spid="120"/>
                                        </p:tgtEl>
                                        <p:attrNameLst>
                                          <p:attrName>style.visibility</p:attrName>
                                        </p:attrNameLst>
                                      </p:cBhvr>
                                      <p:to>
                                        <p:strVal val="hidden"/>
                                      </p:to>
                                    </p:set>
                                  </p:childTnLst>
                                </p:cTn>
                              </p:par>
                              <p:par>
                                <p:cTn id="128" presetID="10" presetClass="exit" presetSubtype="0" fill="hold" grpId="1" nodeType="withEffect">
                                  <p:stCondLst>
                                    <p:cond delay="6700"/>
                                  </p:stCondLst>
                                  <p:childTnLst>
                                    <p:animEffect transition="out" filter="fade">
                                      <p:cBhvr>
                                        <p:cTn id="129" dur="300"/>
                                        <p:tgtEl>
                                          <p:spTgt spid="121"/>
                                        </p:tgtEl>
                                      </p:cBhvr>
                                    </p:animEffect>
                                    <p:set>
                                      <p:cBhvr>
                                        <p:cTn id="130" dur="1" fill="hold">
                                          <p:stCondLst>
                                            <p:cond delay="299"/>
                                          </p:stCondLst>
                                        </p:cTn>
                                        <p:tgtEl>
                                          <p:spTgt spid="121"/>
                                        </p:tgtEl>
                                        <p:attrNameLst>
                                          <p:attrName>style.visibility</p:attrName>
                                        </p:attrNameLst>
                                      </p:cBhvr>
                                      <p:to>
                                        <p:strVal val="hidden"/>
                                      </p:to>
                                    </p:set>
                                  </p:childTnLst>
                                </p:cTn>
                              </p:par>
                              <p:par>
                                <p:cTn id="131" presetID="10" presetClass="exit" presetSubtype="0" fill="hold" grpId="1" nodeType="withEffect">
                                  <p:stCondLst>
                                    <p:cond delay="7000"/>
                                  </p:stCondLst>
                                  <p:childTnLst>
                                    <p:animEffect transition="out" filter="fade">
                                      <p:cBhvr>
                                        <p:cTn id="132" dur="300"/>
                                        <p:tgtEl>
                                          <p:spTgt spid="122"/>
                                        </p:tgtEl>
                                      </p:cBhvr>
                                    </p:animEffect>
                                    <p:set>
                                      <p:cBhvr>
                                        <p:cTn id="133" dur="1" fill="hold">
                                          <p:stCondLst>
                                            <p:cond delay="299"/>
                                          </p:stCondLst>
                                        </p:cTn>
                                        <p:tgtEl>
                                          <p:spTgt spid="122"/>
                                        </p:tgtEl>
                                        <p:attrNameLst>
                                          <p:attrName>style.visibility</p:attrName>
                                        </p:attrNameLst>
                                      </p:cBhvr>
                                      <p:to>
                                        <p:strVal val="hidden"/>
                                      </p:to>
                                    </p:set>
                                  </p:childTnLst>
                                </p:cTn>
                              </p:par>
                              <p:par>
                                <p:cTn id="134" presetID="10" presetClass="exit" presetSubtype="0" fill="hold" grpId="1" nodeType="withEffect">
                                  <p:stCondLst>
                                    <p:cond delay="7300"/>
                                  </p:stCondLst>
                                  <p:childTnLst>
                                    <p:animEffect transition="out" filter="fade">
                                      <p:cBhvr>
                                        <p:cTn id="135" dur="300"/>
                                        <p:tgtEl>
                                          <p:spTgt spid="123"/>
                                        </p:tgtEl>
                                      </p:cBhvr>
                                    </p:animEffect>
                                    <p:set>
                                      <p:cBhvr>
                                        <p:cTn id="136" dur="1" fill="hold">
                                          <p:stCondLst>
                                            <p:cond delay="299"/>
                                          </p:stCondLst>
                                        </p:cTn>
                                        <p:tgtEl>
                                          <p:spTgt spid="123"/>
                                        </p:tgtEl>
                                        <p:attrNameLst>
                                          <p:attrName>style.visibility</p:attrName>
                                        </p:attrNameLst>
                                      </p:cBhvr>
                                      <p:to>
                                        <p:strVal val="hidden"/>
                                      </p:to>
                                    </p:set>
                                  </p:childTnLst>
                                </p:cTn>
                              </p:par>
                              <p:par>
                                <p:cTn id="137" presetID="10" presetClass="exit" presetSubtype="0" fill="hold" nodeType="withEffect">
                                  <p:stCondLst>
                                    <p:cond delay="7600"/>
                                  </p:stCondLst>
                                  <p:childTnLst>
                                    <p:animEffect transition="out" filter="fade">
                                      <p:cBhvr>
                                        <p:cTn id="138" dur="300"/>
                                        <p:tgtEl>
                                          <p:spTgt spid="124"/>
                                        </p:tgtEl>
                                      </p:cBhvr>
                                    </p:animEffect>
                                    <p:set>
                                      <p:cBhvr>
                                        <p:cTn id="139" dur="1" fill="hold">
                                          <p:stCondLst>
                                            <p:cond delay="299"/>
                                          </p:stCondLst>
                                        </p:cTn>
                                        <p:tgtEl>
                                          <p:spTgt spid="124"/>
                                        </p:tgtEl>
                                        <p:attrNameLst>
                                          <p:attrName>style.visibility</p:attrName>
                                        </p:attrNameLst>
                                      </p:cBhvr>
                                      <p:to>
                                        <p:strVal val="hidden"/>
                                      </p:to>
                                    </p:set>
                                  </p:childTnLst>
                                </p:cTn>
                              </p:par>
                              <p:par>
                                <p:cTn id="140" presetID="10" presetClass="exit" presetSubtype="0" fill="hold" nodeType="withEffect">
                                  <p:stCondLst>
                                    <p:cond delay="7900"/>
                                  </p:stCondLst>
                                  <p:childTnLst>
                                    <p:animEffect transition="out" filter="fade">
                                      <p:cBhvr>
                                        <p:cTn id="141" dur="300"/>
                                        <p:tgtEl>
                                          <p:spTgt spid="125"/>
                                        </p:tgtEl>
                                      </p:cBhvr>
                                    </p:animEffect>
                                    <p:set>
                                      <p:cBhvr>
                                        <p:cTn id="142" dur="1" fill="hold">
                                          <p:stCondLst>
                                            <p:cond delay="299"/>
                                          </p:stCondLst>
                                        </p:cTn>
                                        <p:tgtEl>
                                          <p:spTgt spid="125"/>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82"/>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0" presetClass="path" presetSubtype="0" accel="50000" decel="50000" fill="hold" grpId="0" nodeType="clickEffect">
                                  <p:stCondLst>
                                    <p:cond delay="0"/>
                                  </p:stCondLst>
                                  <p:childTnLst>
                                    <p:animMotion origin="layout" path="M 0.01267 -0.0037 C 0.0342 0.0266 0.10746 0.13371 0.14166 0.17789 C 0.17586 0.22207 0.18455 0.24636 0.2177 0.26139 C 0.25086 0.27643 0.3151 0.26648 0.34062 0.26787 " pathEditMode="relative" rAng="0" ptsTypes="aaaa">
                                      <p:cBhvr>
                                        <p:cTn id="150" dur="1000" fill="hold"/>
                                        <p:tgtEl>
                                          <p:spTgt spid="58"/>
                                        </p:tgtEl>
                                        <p:attrNameLst>
                                          <p:attrName>ppt_x</p:attrName>
                                          <p:attrName>ppt_y</p:attrName>
                                        </p:attrNameLst>
                                      </p:cBhvr>
                                      <p:rCtr x="164" y="140"/>
                                    </p:animMotion>
                                  </p:childTnLst>
                                </p:cTn>
                              </p:par>
                              <p:par>
                                <p:cTn id="151" presetID="0" presetClass="path" presetSubtype="0" accel="50000" decel="50000" fill="hold" grpId="0" nodeType="withEffect">
                                  <p:stCondLst>
                                    <p:cond delay="500"/>
                                  </p:stCondLst>
                                  <p:childTnLst>
                                    <p:animMotion origin="layout" path="M 0.01268 -0.0037 C 0.0342 0.02662 0.10747 0.1338 0.14167 0.17778 C 0.17587 0.222 0.18854 0.2463 0.21771 0.26135 C 0.24688 0.27639 0.29584 0.26667 0.31632 0.26806 " pathEditMode="relative" rAng="0" ptsTypes="aaaa">
                                      <p:cBhvr>
                                        <p:cTn id="152" dur="1000" fill="hold"/>
                                        <p:tgtEl>
                                          <p:spTgt spid="64"/>
                                        </p:tgtEl>
                                        <p:attrNameLst>
                                          <p:attrName>ppt_x</p:attrName>
                                          <p:attrName>ppt_y</p:attrName>
                                        </p:attrNameLst>
                                      </p:cBhvr>
                                      <p:rCtr x="152" y="140"/>
                                    </p:animMotion>
                                  </p:childTnLst>
                                </p:cTn>
                              </p:par>
                              <p:par>
                                <p:cTn id="153" presetID="0" presetClass="path" presetSubtype="0" accel="50000" decel="50000" fill="hold" grpId="0" nodeType="withEffect">
                                  <p:stCondLst>
                                    <p:cond delay="1000"/>
                                  </p:stCondLst>
                                  <p:childTnLst>
                                    <p:animMotion origin="layout" path="M 0.01198 -0.0007 C 0.03837 -0.04051 0.06476 -0.08032 0.09063 -0.11806 C 0.1165 -0.15579 0.14914 -0.20185 0.16771 -0.22778 C 0.18629 -0.2537 0.1908 -0.26296 0.20174 -0.27315 C 0.21268 -0.28333 0.21858 -0.28634 0.23386 -0.28889 C 0.24914 -0.29144 0.28143 -0.28912 0.29393 -0.28912 " pathEditMode="relative" rAng="0" ptsTypes="aaaaaa">
                                      <p:cBhvr>
                                        <p:cTn id="154" dur="1000" fill="hold"/>
                                        <p:tgtEl>
                                          <p:spTgt spid="62"/>
                                        </p:tgtEl>
                                        <p:attrNameLst>
                                          <p:attrName>ppt_x</p:attrName>
                                          <p:attrName>ppt_y</p:attrName>
                                        </p:attrNameLst>
                                      </p:cBhvr>
                                      <p:rCtr x="141" y="-145"/>
                                    </p:animMotion>
                                  </p:childTnLst>
                                </p:cTn>
                              </p:par>
                              <p:par>
                                <p:cTn id="155" presetID="0" presetClass="path" presetSubtype="0" accel="50000" decel="50000" fill="hold" grpId="0" nodeType="withEffect">
                                  <p:stCondLst>
                                    <p:cond delay="1500"/>
                                  </p:stCondLst>
                                  <p:childTnLst>
                                    <p:animMotion origin="layout" path="M 0.01268 -0.0037 C 0.0342 0.02662 0.10747 0.1338 0.14167 0.17778 C 0.17587 0.222 0.19601 0.2463 0.21771 0.26135 C 0.23941 0.27639 0.26042 0.26667 0.27153 0.26806 " pathEditMode="relative" rAng="0" ptsTypes="aaaa">
                                      <p:cBhvr>
                                        <p:cTn id="156" dur="1000" fill="hold"/>
                                        <p:tgtEl>
                                          <p:spTgt spid="79"/>
                                        </p:tgtEl>
                                        <p:attrNameLst>
                                          <p:attrName>ppt_x</p:attrName>
                                          <p:attrName>ppt_y</p:attrName>
                                        </p:attrNameLst>
                                      </p:cBhvr>
                                      <p:rCtr x="129" y="140"/>
                                    </p:animMotion>
                                  </p:childTnLst>
                                </p:cTn>
                              </p:par>
                              <p:par>
                                <p:cTn id="157" presetID="0" presetClass="path" presetSubtype="0" accel="50000" decel="50000" fill="hold" grpId="0" nodeType="withEffect">
                                  <p:stCondLst>
                                    <p:cond delay="2000"/>
                                  </p:stCondLst>
                                  <p:childTnLst>
                                    <p:animMotion origin="layout" path="M 0.01198 -0.00069 C 0.03837 -0.0405 0.06476 -0.08032 0.09063 -0.11805 C 0.1165 -0.15578 0.14914 -0.20185 0.16771 -0.22777 C 0.18629 -0.2537 0.1908 -0.26296 0.20174 -0.27314 C 0.21268 -0.28333 0.22604 -0.28657 0.23386 -0.28888 C 0.24167 -0.2912 0.24549 -0.28796 0.24844 -0.28773 " pathEditMode="relative" rAng="0" ptsTypes="aaaaaa">
                                      <p:cBhvr>
                                        <p:cTn id="158" dur="1000" fill="hold"/>
                                        <p:tgtEl>
                                          <p:spTgt spid="85"/>
                                        </p:tgtEl>
                                        <p:attrNameLst>
                                          <p:attrName>ppt_x</p:attrName>
                                          <p:attrName>ppt_y</p:attrName>
                                        </p:attrNameLst>
                                      </p:cBhvr>
                                      <p:rCtr x="118" y="-145"/>
                                    </p:animMotion>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95"/>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93"/>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8"/>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0" presetClass="exit" presetSubtype="0" fill="hold" nodeType="clickEffect">
                                  <p:stCondLst>
                                    <p:cond delay="0"/>
                                  </p:stCondLst>
                                  <p:childTnLst>
                                    <p:animEffect transition="out" filter="fade">
                                      <p:cBhvr>
                                        <p:cTn id="170" dur="500"/>
                                        <p:tgtEl>
                                          <p:spTgt spid="8"/>
                                        </p:tgtEl>
                                      </p:cBhvr>
                                    </p:animEffect>
                                    <p:set>
                                      <p:cBhvr>
                                        <p:cTn id="171" dur="1" fill="hold">
                                          <p:stCondLst>
                                            <p:cond delay="499"/>
                                          </p:stCondLst>
                                        </p:cTn>
                                        <p:tgtEl>
                                          <p:spTgt spid="8"/>
                                        </p:tgtEl>
                                        <p:attrNameLst>
                                          <p:attrName>style.visibility</p:attrName>
                                        </p:attrNameLst>
                                      </p:cBhvr>
                                      <p:to>
                                        <p:strVal val="hidden"/>
                                      </p:to>
                                    </p:set>
                                  </p:childTnLst>
                                </p:cTn>
                              </p:par>
                              <p:par>
                                <p:cTn id="172" presetID="63" presetClass="path" presetSubtype="0" accel="50000" decel="50000" fill="hold" grpId="1" nodeType="withEffect">
                                  <p:stCondLst>
                                    <p:cond delay="0"/>
                                  </p:stCondLst>
                                  <p:childTnLst>
                                    <p:animMotion origin="layout" path="M 0.33541 0.26764 L 0.51041 0.26764 " pathEditMode="relative" rAng="0" ptsTypes="AA">
                                      <p:cBhvr>
                                        <p:cTn id="173" dur="2000" fill="hold"/>
                                        <p:tgtEl>
                                          <p:spTgt spid="58"/>
                                        </p:tgtEl>
                                        <p:attrNameLst>
                                          <p:attrName>ppt_x</p:attrName>
                                          <p:attrName>ppt_y</p:attrName>
                                        </p:attrNameLst>
                                      </p:cBhvr>
                                      <p:rCtr x="87" y="0"/>
                                    </p:animMotion>
                                  </p:childTnLst>
                                </p:cTn>
                              </p:par>
                              <p:par>
                                <p:cTn id="174" presetID="10" presetClass="exit" presetSubtype="0" fill="hold" grpId="2" nodeType="withEffect">
                                  <p:stCondLst>
                                    <p:cond delay="1800"/>
                                  </p:stCondLst>
                                  <p:childTnLst>
                                    <p:animEffect transition="out" filter="fade">
                                      <p:cBhvr>
                                        <p:cTn id="175" dur="500"/>
                                        <p:tgtEl>
                                          <p:spTgt spid="58"/>
                                        </p:tgtEl>
                                      </p:cBhvr>
                                    </p:animEffect>
                                    <p:set>
                                      <p:cBhvr>
                                        <p:cTn id="176" dur="1" fill="hold">
                                          <p:stCondLst>
                                            <p:cond delay="499"/>
                                          </p:stCondLst>
                                        </p:cTn>
                                        <p:tgtEl>
                                          <p:spTgt spid="58"/>
                                        </p:tgtEl>
                                        <p:attrNameLst>
                                          <p:attrName>style.visibility</p:attrName>
                                        </p:attrNameLst>
                                      </p:cBhvr>
                                      <p:to>
                                        <p:strVal val="hidden"/>
                                      </p:to>
                                    </p:set>
                                  </p:childTnLst>
                                </p:cTn>
                              </p:par>
                              <p:par>
                                <p:cTn id="177" presetID="10" presetClass="exit" presetSubtype="0" fill="hold" grpId="0" nodeType="withEffect">
                                  <p:stCondLst>
                                    <p:cond delay="1800"/>
                                  </p:stCondLst>
                                  <p:childTnLst>
                                    <p:animEffect transition="out" filter="fade">
                                      <p:cBhvr>
                                        <p:cTn id="178" dur="500"/>
                                        <p:tgtEl>
                                          <p:spTgt spid="90"/>
                                        </p:tgtEl>
                                      </p:cBhvr>
                                    </p:animEffect>
                                    <p:set>
                                      <p:cBhvr>
                                        <p:cTn id="179" dur="1" fill="hold">
                                          <p:stCondLst>
                                            <p:cond delay="499"/>
                                          </p:stCondLst>
                                        </p:cTn>
                                        <p:tgtEl>
                                          <p:spTgt spid="90"/>
                                        </p:tgtEl>
                                        <p:attrNameLst>
                                          <p:attrName>style.visibility</p:attrName>
                                        </p:attrNameLst>
                                      </p:cBhvr>
                                      <p:to>
                                        <p:strVal val="hidden"/>
                                      </p:to>
                                    </p:set>
                                  </p:childTnLst>
                                </p:cTn>
                              </p:par>
                              <p:par>
                                <p:cTn id="180" presetID="0" presetClass="path" presetSubtype="0" accel="50000" decel="50000" fill="hold" grpId="0" nodeType="withEffect">
                                  <p:stCondLst>
                                    <p:cond delay="23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181" dur="2000" fill="hold"/>
                                        <p:tgtEl>
                                          <p:spTgt spid="59"/>
                                        </p:tgtEl>
                                        <p:attrNameLst>
                                          <p:attrName>ppt_x</p:attrName>
                                          <p:attrName>ppt_y</p:attrName>
                                        </p:attrNameLst>
                                      </p:cBhvr>
                                      <p:rCtr x="-235" y="-103"/>
                                    </p:animMotion>
                                  </p:childTnLst>
                                </p:cTn>
                              </p:par>
                              <p:par>
                                <p:cTn id="182" presetID="10" presetClass="exit" presetSubtype="0" fill="hold" nodeType="withEffect">
                                  <p:stCondLst>
                                    <p:cond delay="4100"/>
                                  </p:stCondLst>
                                  <p:childTnLst>
                                    <p:animEffect transition="out" filter="fade">
                                      <p:cBhvr>
                                        <p:cTn id="183" dur="500"/>
                                        <p:tgtEl>
                                          <p:spTgt spid="59"/>
                                        </p:tgtEl>
                                      </p:cBhvr>
                                    </p:animEffect>
                                    <p:set>
                                      <p:cBhvr>
                                        <p:cTn id="184" dur="1" fill="hold">
                                          <p:stCondLst>
                                            <p:cond delay="499"/>
                                          </p:stCondLst>
                                        </p:cTn>
                                        <p:tgtEl>
                                          <p:spTgt spid="59"/>
                                        </p:tgtEl>
                                        <p:attrNameLst>
                                          <p:attrName>style.visibility</p:attrName>
                                        </p:attrNameLst>
                                      </p:cBhvr>
                                      <p:to>
                                        <p:strVal val="hidden"/>
                                      </p:to>
                                    </p:set>
                                  </p:childTnLst>
                                </p:cTn>
                              </p:par>
                              <p:par>
                                <p:cTn id="185" presetID="63" presetClass="path" presetSubtype="0" accel="50000" decel="50000" fill="hold" grpId="1" nodeType="withEffect">
                                  <p:stCondLst>
                                    <p:cond delay="500"/>
                                  </p:stCondLst>
                                  <p:childTnLst>
                                    <p:animMotion origin="layout" path="M 0.3158 0.26598 L 0.51424 0.26505 " pathEditMode="relative" rAng="0" ptsTypes="AA">
                                      <p:cBhvr>
                                        <p:cTn id="186" dur="2000" fill="hold"/>
                                        <p:tgtEl>
                                          <p:spTgt spid="64"/>
                                        </p:tgtEl>
                                        <p:attrNameLst>
                                          <p:attrName>ppt_x</p:attrName>
                                          <p:attrName>ppt_y</p:attrName>
                                        </p:attrNameLst>
                                      </p:cBhvr>
                                      <p:rCtr x="99" y="0"/>
                                    </p:animMotion>
                                  </p:childTnLst>
                                </p:cTn>
                              </p:par>
                              <p:par>
                                <p:cTn id="187" presetID="10" presetClass="exit" presetSubtype="0" fill="hold" grpId="2" nodeType="withEffect">
                                  <p:stCondLst>
                                    <p:cond delay="2200"/>
                                  </p:stCondLst>
                                  <p:childTnLst>
                                    <p:animEffect transition="out" filter="fade">
                                      <p:cBhvr>
                                        <p:cTn id="188" dur="500"/>
                                        <p:tgtEl>
                                          <p:spTgt spid="64"/>
                                        </p:tgtEl>
                                      </p:cBhvr>
                                    </p:animEffect>
                                    <p:set>
                                      <p:cBhvr>
                                        <p:cTn id="189" dur="1" fill="hold">
                                          <p:stCondLst>
                                            <p:cond delay="499"/>
                                          </p:stCondLst>
                                        </p:cTn>
                                        <p:tgtEl>
                                          <p:spTgt spid="64"/>
                                        </p:tgtEl>
                                        <p:attrNameLst>
                                          <p:attrName>style.visibility</p:attrName>
                                        </p:attrNameLst>
                                      </p:cBhvr>
                                      <p:to>
                                        <p:strVal val="hidden"/>
                                      </p:to>
                                    </p:set>
                                  </p:childTnLst>
                                </p:cTn>
                              </p:par>
                              <p:par>
                                <p:cTn id="190" presetID="0" presetClass="path" presetSubtype="0" accel="50000" decel="50000" fill="hold" grpId="0" nodeType="withEffect">
                                  <p:stCondLst>
                                    <p:cond delay="2700"/>
                                  </p:stCondLst>
                                  <p:childTnLst>
                                    <p:animMotion origin="layout" path="M 0.00035 -0.00069 C -0.03871 -0.00092 -0.17847 0.00301 -0.2342 -0.00347 C -0.28993 -0.00994 -0.30277 -0.01665 -0.3342 -0.03978 C -0.36562 -0.0629 -0.4 -0.11401 -0.42257 -0.14246 C -0.44513 -0.1709 -0.45659 -0.19103 -0.46927 -0.20999 " pathEditMode="relative" rAng="0" ptsTypes="aaaaa">
                                      <p:cBhvr>
                                        <p:cTn id="191" dur="2000" fill="hold"/>
                                        <p:tgtEl>
                                          <p:spTgt spid="60"/>
                                        </p:tgtEl>
                                        <p:attrNameLst>
                                          <p:attrName>ppt_x</p:attrName>
                                          <p:attrName>ppt_y</p:attrName>
                                        </p:attrNameLst>
                                      </p:cBhvr>
                                      <p:rCtr x="-235" y="-103"/>
                                    </p:animMotion>
                                  </p:childTnLst>
                                </p:cTn>
                              </p:par>
                              <p:par>
                                <p:cTn id="192" presetID="10" presetClass="exit" presetSubtype="0" fill="hold" nodeType="withEffect">
                                  <p:stCondLst>
                                    <p:cond delay="4500"/>
                                  </p:stCondLst>
                                  <p:childTnLst>
                                    <p:animEffect transition="out" filter="fade">
                                      <p:cBhvr>
                                        <p:cTn id="193" dur="500"/>
                                        <p:tgtEl>
                                          <p:spTgt spid="60"/>
                                        </p:tgtEl>
                                      </p:cBhvr>
                                    </p:animEffect>
                                    <p:set>
                                      <p:cBhvr>
                                        <p:cTn id="194" dur="1" fill="hold">
                                          <p:stCondLst>
                                            <p:cond delay="499"/>
                                          </p:stCondLst>
                                        </p:cTn>
                                        <p:tgtEl>
                                          <p:spTgt spid="60"/>
                                        </p:tgtEl>
                                        <p:attrNameLst>
                                          <p:attrName>style.visibility</p:attrName>
                                        </p:attrNameLst>
                                      </p:cBhvr>
                                      <p:to>
                                        <p:strVal val="hidden"/>
                                      </p:to>
                                    </p:set>
                                  </p:childTnLst>
                                </p:cTn>
                              </p:par>
                              <p:par>
                                <p:cTn id="195" presetID="63" presetClass="path" presetSubtype="0" accel="50000" decel="50000" fill="hold" grpId="1" nodeType="withEffect">
                                  <p:stCondLst>
                                    <p:cond delay="1000"/>
                                  </p:stCondLst>
                                  <p:childTnLst>
                                    <p:animMotion origin="layout" path="M 0.29393 -0.29259 L 0.51268 -0.29259 " pathEditMode="relative" rAng="0" ptsTypes="AA">
                                      <p:cBhvr>
                                        <p:cTn id="196" dur="2000" fill="hold"/>
                                        <p:tgtEl>
                                          <p:spTgt spid="62"/>
                                        </p:tgtEl>
                                        <p:attrNameLst>
                                          <p:attrName>ppt_x</p:attrName>
                                          <p:attrName>ppt_y</p:attrName>
                                        </p:attrNameLst>
                                      </p:cBhvr>
                                      <p:rCtr x="109" y="0"/>
                                    </p:animMotion>
                                  </p:childTnLst>
                                </p:cTn>
                              </p:par>
                              <p:par>
                                <p:cTn id="197" presetID="10" presetClass="exit" presetSubtype="0" fill="hold" grpId="2" nodeType="withEffect">
                                  <p:stCondLst>
                                    <p:cond delay="2800"/>
                                  </p:stCondLst>
                                  <p:childTnLst>
                                    <p:animEffect transition="out" filter="fade">
                                      <p:cBhvr>
                                        <p:cTn id="198" dur="500"/>
                                        <p:tgtEl>
                                          <p:spTgt spid="62"/>
                                        </p:tgtEl>
                                      </p:cBhvr>
                                    </p:animEffect>
                                    <p:set>
                                      <p:cBhvr>
                                        <p:cTn id="199" dur="1" fill="hold">
                                          <p:stCondLst>
                                            <p:cond delay="499"/>
                                          </p:stCondLst>
                                        </p:cTn>
                                        <p:tgtEl>
                                          <p:spTgt spid="62"/>
                                        </p:tgtEl>
                                        <p:attrNameLst>
                                          <p:attrName>style.visibility</p:attrName>
                                        </p:attrNameLst>
                                      </p:cBhvr>
                                      <p:to>
                                        <p:strVal val="hidden"/>
                                      </p:to>
                                    </p:set>
                                  </p:childTnLst>
                                </p:cTn>
                              </p:par>
                              <p:par>
                                <p:cTn id="200" presetID="10" presetClass="exit" presetSubtype="0" fill="hold" grpId="0" nodeType="withEffect">
                                  <p:stCondLst>
                                    <p:cond delay="2800"/>
                                  </p:stCondLst>
                                  <p:childTnLst>
                                    <p:animEffect transition="out" filter="fade">
                                      <p:cBhvr>
                                        <p:cTn id="201" dur="500"/>
                                        <p:tgtEl>
                                          <p:spTgt spid="91"/>
                                        </p:tgtEl>
                                      </p:cBhvr>
                                    </p:animEffect>
                                    <p:set>
                                      <p:cBhvr>
                                        <p:cTn id="202" dur="1" fill="hold">
                                          <p:stCondLst>
                                            <p:cond delay="499"/>
                                          </p:stCondLst>
                                        </p:cTn>
                                        <p:tgtEl>
                                          <p:spTgt spid="91"/>
                                        </p:tgtEl>
                                        <p:attrNameLst>
                                          <p:attrName>style.visibility</p:attrName>
                                        </p:attrNameLst>
                                      </p:cBhvr>
                                      <p:to>
                                        <p:strVal val="hidden"/>
                                      </p:to>
                                    </p:set>
                                  </p:childTnLst>
                                </p:cTn>
                              </p:par>
                              <p:par>
                                <p:cTn id="203" presetID="0" presetClass="path" presetSubtype="0" accel="50000" decel="50000" fill="hold" grpId="0" nodeType="withEffect">
                                  <p:stCondLst>
                                    <p:cond delay="3300"/>
                                  </p:stCondLst>
                                  <p:childTnLst>
                                    <p:animMotion origin="layout" path="M 0.00035 -0.0007 C -0.03871 0.00023 -0.17638 -0.00625 -0.23454 0.00463 C -0.2927 0.01551 -0.31562 0.03819 -0.34826 0.06458 C -0.3809 0.09097 -0.40972 0.13426 -0.43073 0.16296 C -0.45173 0.19166 -0.46545 0.22106 -0.47448 0.23634 " pathEditMode="relative" rAng="0" ptsTypes="aaaaa">
                                      <p:cBhvr>
                                        <p:cTn id="204" dur="2000" fill="hold"/>
                                        <p:tgtEl>
                                          <p:spTgt spid="63"/>
                                        </p:tgtEl>
                                        <p:attrNameLst>
                                          <p:attrName>ppt_x</p:attrName>
                                          <p:attrName>ppt_y</p:attrName>
                                        </p:attrNameLst>
                                      </p:cBhvr>
                                      <p:rCtr x="-237" y="116"/>
                                    </p:animMotion>
                                  </p:childTnLst>
                                </p:cTn>
                              </p:par>
                              <p:par>
                                <p:cTn id="205" presetID="10" presetClass="exit" presetSubtype="0" fill="hold" nodeType="withEffect">
                                  <p:stCondLst>
                                    <p:cond delay="5100"/>
                                  </p:stCondLst>
                                  <p:childTnLst>
                                    <p:animEffect transition="out" filter="fade">
                                      <p:cBhvr>
                                        <p:cTn id="206" dur="500"/>
                                        <p:tgtEl>
                                          <p:spTgt spid="63"/>
                                        </p:tgtEl>
                                      </p:cBhvr>
                                    </p:animEffect>
                                    <p:set>
                                      <p:cBhvr>
                                        <p:cTn id="207" dur="1" fill="hold">
                                          <p:stCondLst>
                                            <p:cond delay="499"/>
                                          </p:stCondLst>
                                        </p:cTn>
                                        <p:tgtEl>
                                          <p:spTgt spid="63"/>
                                        </p:tgtEl>
                                        <p:attrNameLst>
                                          <p:attrName>style.visibility</p:attrName>
                                        </p:attrNameLst>
                                      </p:cBhvr>
                                      <p:to>
                                        <p:strVal val="hidden"/>
                                      </p:to>
                                    </p:set>
                                  </p:childTnLst>
                                </p:cTn>
                              </p:par>
                              <p:par>
                                <p:cTn id="208" presetID="63" presetClass="path" presetSubtype="0" accel="50000" decel="50000" fill="hold" grpId="1" nodeType="withEffect">
                                  <p:stCondLst>
                                    <p:cond delay="1500"/>
                                  </p:stCondLst>
                                  <p:childTnLst>
                                    <p:animMotion origin="layout" path="M 0.27101 0.26737 L 0.51424 0.26598 " pathEditMode="relative" rAng="0" ptsTypes="AA">
                                      <p:cBhvr>
                                        <p:cTn id="209" dur="2000" fill="hold"/>
                                        <p:tgtEl>
                                          <p:spTgt spid="79"/>
                                        </p:tgtEl>
                                        <p:attrNameLst>
                                          <p:attrName>ppt_x</p:attrName>
                                          <p:attrName>ppt_y</p:attrName>
                                        </p:attrNameLst>
                                      </p:cBhvr>
                                      <p:rCtr x="122" y="-1"/>
                                    </p:animMotion>
                                  </p:childTnLst>
                                </p:cTn>
                              </p:par>
                              <p:par>
                                <p:cTn id="210" presetID="63" presetClass="path" presetSubtype="0" accel="50000" decel="50000" fill="hold" grpId="1" nodeType="withEffect">
                                  <p:stCondLst>
                                    <p:cond delay="1500"/>
                                  </p:stCondLst>
                                  <p:childTnLst>
                                    <p:animMotion origin="layout" path="M 0.00104 0.00139 L 0.24479 0.0007 " pathEditMode="relative" rAng="0" ptsTypes="AA">
                                      <p:cBhvr>
                                        <p:cTn id="211" dur="2000" fill="hold"/>
                                        <p:tgtEl>
                                          <p:spTgt spid="93"/>
                                        </p:tgtEl>
                                        <p:attrNameLst>
                                          <p:attrName>ppt_x</p:attrName>
                                          <p:attrName>ppt_y</p:attrName>
                                        </p:attrNameLst>
                                      </p:cBhvr>
                                      <p:rCtr x="122" y="0"/>
                                    </p:animMotion>
                                  </p:childTnLst>
                                </p:cTn>
                              </p:par>
                              <p:par>
                                <p:cTn id="212" presetID="10" presetClass="exit" presetSubtype="0" fill="hold" grpId="2" nodeType="withEffect">
                                  <p:stCondLst>
                                    <p:cond delay="3300"/>
                                  </p:stCondLst>
                                  <p:childTnLst>
                                    <p:animEffect transition="out" filter="fade">
                                      <p:cBhvr>
                                        <p:cTn id="213" dur="500"/>
                                        <p:tgtEl>
                                          <p:spTgt spid="79"/>
                                        </p:tgtEl>
                                      </p:cBhvr>
                                    </p:animEffect>
                                    <p:set>
                                      <p:cBhvr>
                                        <p:cTn id="214" dur="1" fill="hold">
                                          <p:stCondLst>
                                            <p:cond delay="499"/>
                                          </p:stCondLst>
                                        </p:cTn>
                                        <p:tgtEl>
                                          <p:spTgt spid="79"/>
                                        </p:tgtEl>
                                        <p:attrNameLst>
                                          <p:attrName>style.visibility</p:attrName>
                                        </p:attrNameLst>
                                      </p:cBhvr>
                                      <p:to>
                                        <p:strVal val="hidden"/>
                                      </p:to>
                                    </p:set>
                                  </p:childTnLst>
                                </p:cTn>
                              </p:par>
                              <p:par>
                                <p:cTn id="215" presetID="10" presetClass="exit" presetSubtype="0" fill="hold" grpId="2" nodeType="withEffect">
                                  <p:stCondLst>
                                    <p:cond delay="3300"/>
                                  </p:stCondLst>
                                  <p:childTnLst>
                                    <p:animEffect transition="out" filter="fade">
                                      <p:cBhvr>
                                        <p:cTn id="216" dur="500"/>
                                        <p:tgtEl>
                                          <p:spTgt spid="93"/>
                                        </p:tgtEl>
                                      </p:cBhvr>
                                    </p:animEffect>
                                    <p:set>
                                      <p:cBhvr>
                                        <p:cTn id="217" dur="1" fill="hold">
                                          <p:stCondLst>
                                            <p:cond delay="499"/>
                                          </p:stCondLst>
                                        </p:cTn>
                                        <p:tgtEl>
                                          <p:spTgt spid="93"/>
                                        </p:tgtEl>
                                        <p:attrNameLst>
                                          <p:attrName>style.visibility</p:attrName>
                                        </p:attrNameLst>
                                      </p:cBhvr>
                                      <p:to>
                                        <p:strVal val="hidden"/>
                                      </p:to>
                                    </p:set>
                                  </p:childTnLst>
                                </p:cTn>
                              </p:par>
                              <p:par>
                                <p:cTn id="218" presetID="0" presetClass="path" presetSubtype="0" accel="50000" decel="50000" fill="hold" nodeType="withEffect">
                                  <p:stCondLst>
                                    <p:cond delay="3800"/>
                                  </p:stCondLst>
                                  <p:childTnLst>
                                    <p:animMotion origin="layout" path="M -0.00191 0.00277 C -0.09705 0.00416 -0.19218 0.00578 -0.2493 -0.00232 C -0.30642 -0.01041 -0.30781 -0.0111 -0.34427 -0.04556 C -0.38073 -0.08002 -0.42448 -0.14454 -0.46805 -0.20907 " pathEditMode="relative" rAng="0" ptsTypes="aaaA">
                                      <p:cBhvr>
                                        <p:cTn id="219" dur="2000" fill="hold"/>
                                        <p:tgtEl>
                                          <p:spTgt spid="6"/>
                                        </p:tgtEl>
                                        <p:attrNameLst>
                                          <p:attrName>ppt_x</p:attrName>
                                          <p:attrName>ppt_y</p:attrName>
                                        </p:attrNameLst>
                                      </p:cBhvr>
                                      <p:rCtr x="-233" y="-105"/>
                                    </p:animMotion>
                                  </p:childTnLst>
                                </p:cTn>
                              </p:par>
                              <p:par>
                                <p:cTn id="220" presetID="10" presetClass="exit" presetSubtype="0" fill="hold" nodeType="withEffect">
                                  <p:stCondLst>
                                    <p:cond delay="5600"/>
                                  </p:stCondLst>
                                  <p:childTnLst>
                                    <p:animEffect transition="out" filter="fade">
                                      <p:cBhvr>
                                        <p:cTn id="221" dur="500"/>
                                        <p:tgtEl>
                                          <p:spTgt spid="6"/>
                                        </p:tgtEl>
                                      </p:cBhvr>
                                    </p:animEffect>
                                    <p:set>
                                      <p:cBhvr>
                                        <p:cTn id="222" dur="1" fill="hold">
                                          <p:stCondLst>
                                            <p:cond delay="499"/>
                                          </p:stCondLst>
                                        </p:cTn>
                                        <p:tgtEl>
                                          <p:spTgt spid="6"/>
                                        </p:tgtEl>
                                        <p:attrNameLst>
                                          <p:attrName>style.visibility</p:attrName>
                                        </p:attrNameLst>
                                      </p:cBhvr>
                                      <p:to>
                                        <p:strVal val="hidden"/>
                                      </p:to>
                                    </p:set>
                                  </p:childTnLst>
                                </p:cTn>
                              </p:par>
                              <p:par>
                                <p:cTn id="223" presetID="63" presetClass="path" presetSubtype="0" accel="50000" decel="50000" fill="hold" grpId="1" nodeType="withEffect">
                                  <p:stCondLst>
                                    <p:cond delay="2000"/>
                                  </p:stCondLst>
                                  <p:childTnLst>
                                    <p:animMotion origin="layout" path="M 0.24219 -0.28935 L 0.51268 -0.29236 " pathEditMode="relative" rAng="0" ptsTypes="AA">
                                      <p:cBhvr>
                                        <p:cTn id="224" dur="2000" fill="hold"/>
                                        <p:tgtEl>
                                          <p:spTgt spid="85"/>
                                        </p:tgtEl>
                                        <p:attrNameLst>
                                          <p:attrName>ppt_x</p:attrName>
                                          <p:attrName>ppt_y</p:attrName>
                                        </p:attrNameLst>
                                      </p:cBhvr>
                                      <p:rCtr x="135" y="-2"/>
                                    </p:animMotion>
                                  </p:childTnLst>
                                </p:cTn>
                              </p:par>
                              <p:par>
                                <p:cTn id="225" presetID="63" presetClass="path" presetSubtype="0" accel="50000" decel="50000" fill="hold" grpId="1" nodeType="withEffect">
                                  <p:stCondLst>
                                    <p:cond delay="2000"/>
                                  </p:stCondLst>
                                  <p:childTnLst>
                                    <p:animMotion origin="layout" path="M -0.00556 0.0007 L 0.26684 0.00139 " pathEditMode="relative" rAng="0" ptsTypes="AA">
                                      <p:cBhvr>
                                        <p:cTn id="226" dur="2000" fill="hold"/>
                                        <p:tgtEl>
                                          <p:spTgt spid="95"/>
                                        </p:tgtEl>
                                        <p:attrNameLst>
                                          <p:attrName>ppt_x</p:attrName>
                                          <p:attrName>ppt_y</p:attrName>
                                        </p:attrNameLst>
                                      </p:cBhvr>
                                      <p:rCtr x="136" y="0"/>
                                    </p:animMotion>
                                  </p:childTnLst>
                                </p:cTn>
                              </p:par>
                              <p:par>
                                <p:cTn id="227" presetID="10" presetClass="exit" presetSubtype="0" fill="hold" grpId="2" nodeType="withEffect">
                                  <p:stCondLst>
                                    <p:cond delay="3500"/>
                                  </p:stCondLst>
                                  <p:childTnLst>
                                    <p:animEffect transition="out" filter="fade">
                                      <p:cBhvr>
                                        <p:cTn id="228" dur="800"/>
                                        <p:tgtEl>
                                          <p:spTgt spid="85"/>
                                        </p:tgtEl>
                                      </p:cBhvr>
                                    </p:animEffect>
                                    <p:set>
                                      <p:cBhvr>
                                        <p:cTn id="229" dur="1" fill="hold">
                                          <p:stCondLst>
                                            <p:cond delay="799"/>
                                          </p:stCondLst>
                                        </p:cTn>
                                        <p:tgtEl>
                                          <p:spTgt spid="85"/>
                                        </p:tgtEl>
                                        <p:attrNameLst>
                                          <p:attrName>style.visibility</p:attrName>
                                        </p:attrNameLst>
                                      </p:cBhvr>
                                      <p:to>
                                        <p:strVal val="hidden"/>
                                      </p:to>
                                    </p:set>
                                  </p:childTnLst>
                                </p:cTn>
                              </p:par>
                              <p:par>
                                <p:cTn id="230" presetID="10" presetClass="exit" presetSubtype="0" fill="hold" grpId="2" nodeType="withEffect">
                                  <p:stCondLst>
                                    <p:cond delay="3500"/>
                                  </p:stCondLst>
                                  <p:childTnLst>
                                    <p:animEffect transition="out" filter="fade">
                                      <p:cBhvr>
                                        <p:cTn id="231" dur="800"/>
                                        <p:tgtEl>
                                          <p:spTgt spid="95"/>
                                        </p:tgtEl>
                                      </p:cBhvr>
                                    </p:animEffect>
                                    <p:set>
                                      <p:cBhvr>
                                        <p:cTn id="232" dur="1" fill="hold">
                                          <p:stCondLst>
                                            <p:cond delay="799"/>
                                          </p:stCondLst>
                                        </p:cTn>
                                        <p:tgtEl>
                                          <p:spTgt spid="95"/>
                                        </p:tgtEl>
                                        <p:attrNameLst>
                                          <p:attrName>style.visibility</p:attrName>
                                        </p:attrNameLst>
                                      </p:cBhvr>
                                      <p:to>
                                        <p:strVal val="hidden"/>
                                      </p:to>
                                    </p:set>
                                  </p:childTnLst>
                                </p:cTn>
                              </p:par>
                              <p:par>
                                <p:cTn id="233" presetID="0" presetClass="path" presetSubtype="0" accel="50000" decel="50000" fill="hold" nodeType="withEffect">
                                  <p:stCondLst>
                                    <p:cond delay="4300"/>
                                  </p:stCondLst>
                                  <p:childTnLst>
                                    <p:animMotion origin="layout" path="M -2.5E-6 3.7037E-7 C -0.03698 0.00023 -0.16146 -0.01157 -0.22153 0.00116 C -0.28159 0.01389 -0.31788 0.0375 -0.36024 0.07616 C -0.4026 0.11481 -0.45139 0.20023 -0.47534 0.23287 " pathEditMode="relative" rAng="0" ptsTypes="aaaa">
                                      <p:cBhvr>
                                        <p:cTn id="234" dur="2000" fill="hold"/>
                                        <p:tgtEl>
                                          <p:spTgt spid="3"/>
                                        </p:tgtEl>
                                        <p:attrNameLst>
                                          <p:attrName>ppt_x</p:attrName>
                                          <p:attrName>ppt_y</p:attrName>
                                        </p:attrNameLst>
                                      </p:cBhvr>
                                      <p:rCtr x="-238" y="111"/>
                                    </p:animMotion>
                                  </p:childTnLst>
                                </p:cTn>
                              </p:par>
                              <p:par>
                                <p:cTn id="235" presetID="10" presetClass="exit" presetSubtype="0" fill="hold" nodeType="withEffect">
                                  <p:stCondLst>
                                    <p:cond delay="6100"/>
                                  </p:stCondLst>
                                  <p:childTnLst>
                                    <p:animEffect transition="out" filter="fade">
                                      <p:cBhvr>
                                        <p:cTn id="236" dur="500"/>
                                        <p:tgtEl>
                                          <p:spTgt spid="3"/>
                                        </p:tgtEl>
                                      </p:cBhvr>
                                    </p:animEffect>
                                    <p:set>
                                      <p:cBhvr>
                                        <p:cTn id="23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59" grpId="0" animBg="1"/>
      <p:bldP spid="90" grpId="0" animBg="1"/>
      <p:bldP spid="78" grpId="0" animBg="1"/>
      <p:bldP spid="33" grpId="0" animBg="1"/>
      <p:bldP spid="33" grpId="1" animBg="1"/>
      <p:bldP spid="62" grpId="0" animBg="1"/>
      <p:bldP spid="62" grpId="1" animBg="1"/>
      <p:bldP spid="62" grpId="2"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23" grpId="0" animBg="1"/>
      <p:bldP spid="123" grpId="1" animBg="1"/>
      <p:bldP spid="124" grpId="0" animBg="1"/>
      <p:bldP spid="125" grpId="0" animBg="1"/>
      <p:bldP spid="58" grpId="0" animBg="1"/>
      <p:bldP spid="58" grpId="1" animBg="1"/>
      <p:bldP spid="58" grpId="2" animBg="1"/>
      <p:bldP spid="64" grpId="0" animBg="1"/>
      <p:bldP spid="64" grpId="1" animBg="1"/>
      <p:bldP spid="64" grpId="2" animBg="1"/>
      <p:bldP spid="79" grpId="0" animBg="1"/>
      <p:bldP spid="79" grpId="1" animBg="1"/>
      <p:bldP spid="79" grpId="2" animBg="1"/>
      <p:bldP spid="85" grpId="0" animBg="1"/>
      <p:bldP spid="85" grpId="1" animBg="1"/>
      <p:bldP spid="85" grpId="2" animBg="1"/>
      <p:bldP spid="93" grpId="0" animBg="1"/>
      <p:bldP spid="93" grpId="1" animBg="1"/>
      <p:bldP spid="93" grpId="2" animBg="1"/>
      <p:bldP spid="95" grpId="0" animBg="1"/>
      <p:bldP spid="95" grpId="1" animBg="1"/>
      <p:bldP spid="95" grpId="2" animBg="1"/>
      <p:bldP spid="63" grpId="0" animBg="1"/>
      <p:bldP spid="135" grpId="0" animBg="1"/>
      <p:bldP spid="91" grpId="0" animBg="1"/>
      <p:bldP spid="8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lstStyle/>
          <a:p>
            <a:r>
              <a:rPr lang="en-US" dirty="0" smtClean="0"/>
              <a:t>DC-TCP: Key Idea</a:t>
            </a:r>
            <a:endParaRPr lang="en-US" dirty="0"/>
          </a:p>
        </p:txBody>
      </p:sp>
      <p:sp>
        <p:nvSpPr>
          <p:cNvPr id="5" name="Content Placeholder 4"/>
          <p:cNvSpPr>
            <a:spLocks noGrp="1"/>
          </p:cNvSpPr>
          <p:nvPr>
            <p:ph idx="1"/>
          </p:nvPr>
        </p:nvSpPr>
        <p:spPr>
          <a:xfrm>
            <a:off x="609600" y="1066800"/>
            <a:ext cx="8534400" cy="3505200"/>
          </a:xfrm>
        </p:spPr>
        <p:txBody>
          <a:bodyPr>
            <a:noAutofit/>
          </a:bodyPr>
          <a:lstStyle/>
          <a:p>
            <a:pPr marL="0" indent="0">
              <a:buNone/>
            </a:pPr>
            <a:endParaRPr lang="en-US" sz="2000" dirty="0"/>
          </a:p>
          <a:p>
            <a:pPr marL="0" indent="0">
              <a:buNone/>
            </a:pPr>
            <a:r>
              <a:rPr lang="en-US" sz="2800" dirty="0" smtClean="0"/>
              <a:t>React in </a:t>
            </a:r>
            <a:r>
              <a:rPr lang="en-US" sz="2800" dirty="0" smtClean="0"/>
              <a:t>proportion to the </a:t>
            </a:r>
            <a:r>
              <a:rPr lang="en-US" sz="2800" b="1" dirty="0" smtClean="0">
                <a:solidFill>
                  <a:srgbClr val="FF0000"/>
                </a:solidFill>
              </a:rPr>
              <a:t>extent</a:t>
            </a:r>
            <a:r>
              <a:rPr lang="en-US" sz="2800" dirty="0" smtClean="0"/>
              <a:t> of congestion, not </a:t>
            </a:r>
            <a:r>
              <a:rPr lang="en-US" sz="2800" dirty="0" smtClean="0"/>
              <a:t>its </a:t>
            </a:r>
            <a:r>
              <a:rPr lang="en-US" sz="2800" b="1" dirty="0" smtClean="0">
                <a:solidFill>
                  <a:srgbClr val="FF0000"/>
                </a:solidFill>
              </a:rPr>
              <a:t>presence</a:t>
            </a:r>
            <a:r>
              <a:rPr lang="en-US" sz="2800" dirty="0" smtClean="0"/>
              <a:t>.</a:t>
            </a:r>
          </a:p>
          <a:p>
            <a:pPr lvl="1">
              <a:buNone/>
            </a:pPr>
            <a:endParaRPr lang="en-US" sz="2000" dirty="0" smtClean="0">
              <a:solidFill>
                <a:srgbClr val="0000CC"/>
              </a:solidFill>
            </a:endParaRPr>
          </a:p>
          <a:p>
            <a:pPr lvl="1"/>
            <a:endParaRPr lang="en-US" sz="2000" dirty="0" smtClean="0">
              <a:solidFill>
                <a:srgbClr val="0000CC"/>
              </a:solidFill>
            </a:endParaRPr>
          </a:p>
          <a:p>
            <a:pPr lvl="1"/>
            <a:endParaRPr lang="en-US" sz="2000" dirty="0" smtClean="0">
              <a:solidFill>
                <a:srgbClr val="0000CC"/>
              </a:solidFill>
            </a:endParaRPr>
          </a:p>
          <a:p>
            <a:pPr lvl="1">
              <a:buNone/>
            </a:pPr>
            <a:endParaRPr lang="en-US" sz="2000" dirty="0" smtClean="0">
              <a:solidFill>
                <a:srgbClr val="0000CC"/>
              </a:solidFill>
            </a:endParaRPr>
          </a:p>
          <a:p>
            <a:pPr>
              <a:buNone/>
            </a:pPr>
            <a:endParaRPr lang="en-US" sz="2400" dirty="0" smtClean="0"/>
          </a:p>
          <a:p>
            <a:endParaRPr lang="en-US" sz="2400" dirty="0" smtClean="0"/>
          </a:p>
          <a:p>
            <a:pPr>
              <a:buNone/>
            </a:pPr>
            <a:endParaRPr lang="en-US" sz="2400" dirty="0" smtClean="0"/>
          </a:p>
          <a:p>
            <a:pPr>
              <a:buNone/>
            </a:pPr>
            <a:endParaRPr lang="en-US" sz="2400" dirty="0" smtClean="0"/>
          </a:p>
          <a:p>
            <a:pPr>
              <a:buNone/>
            </a:pPr>
            <a:endParaRPr lang="en-US" sz="2000" dirty="0" smtClean="0"/>
          </a:p>
        </p:txBody>
      </p:sp>
      <p:sp>
        <p:nvSpPr>
          <p:cNvPr id="6" name="Slide Number Placeholder 5"/>
          <p:cNvSpPr>
            <a:spLocks noGrp="1"/>
          </p:cNvSpPr>
          <p:nvPr>
            <p:ph type="sldNum" sz="quarter" idx="12"/>
          </p:nvPr>
        </p:nvSpPr>
        <p:spPr/>
        <p:txBody>
          <a:bodyPr/>
          <a:lstStyle/>
          <a:p>
            <a:r>
              <a:rPr lang="en-US" dirty="0" smtClean="0"/>
              <a:t>18</a:t>
            </a:r>
            <a:endParaRPr lang="en-US" dirty="0"/>
          </a:p>
        </p:txBody>
      </p:sp>
      <p:graphicFrame>
        <p:nvGraphicFramePr>
          <p:cNvPr id="7" name="Table 6"/>
          <p:cNvGraphicFramePr>
            <a:graphicFrameLocks noGrp="1"/>
          </p:cNvGraphicFramePr>
          <p:nvPr/>
        </p:nvGraphicFramePr>
        <p:xfrm>
          <a:off x="609600" y="2720408"/>
          <a:ext cx="7932821" cy="1699192"/>
        </p:xfrm>
        <a:graphic>
          <a:graphicData uri="http://schemas.openxmlformats.org/drawingml/2006/table">
            <a:tbl>
              <a:tblPr/>
              <a:tblGrid>
                <a:gridCol w="2419434"/>
                <a:gridCol w="2690395"/>
                <a:gridCol w="2822992"/>
              </a:tblGrid>
              <a:tr h="1640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mn-lt"/>
                          <a:ea typeface="Arial" charset="0"/>
                          <a:cs typeface="Arial" charset="0"/>
                        </a:rPr>
                        <a:t>ECN Marks</a:t>
                      </a:r>
                    </a:p>
                  </a:txBody>
                  <a:tcPr marL="110691" marR="110691" marT="55345" marB="553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mn-lt"/>
                          <a:ea typeface="Arial" charset="0"/>
                          <a:cs typeface="Arial" charset="0"/>
                        </a:rPr>
                        <a:t>TCP </a:t>
                      </a:r>
                    </a:p>
                  </a:txBody>
                  <a:tcPr marL="110691" marR="110691" marT="55345" marB="553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mn-lt"/>
                          <a:ea typeface="Arial" charset="0"/>
                          <a:cs typeface="Arial" charset="0"/>
                        </a:rPr>
                        <a:t>DCTCP</a:t>
                      </a:r>
                    </a:p>
                  </a:txBody>
                  <a:tcPr marL="110691" marR="110691" marT="55345" marB="553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41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Arial" charset="0"/>
                          <a:cs typeface="Arial" charset="0"/>
                        </a:rPr>
                        <a:t>1 0 1 1 1 1 0 1 1 1</a:t>
                      </a:r>
                    </a:p>
                  </a:txBody>
                  <a:tcPr marL="110691" marR="110691" marT="55345" marB="553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Arial" charset="0"/>
                          <a:cs typeface="Arial" charset="0"/>
                        </a:rPr>
                        <a:t>Cut window by </a:t>
                      </a:r>
                      <a:r>
                        <a:rPr kumimoji="0" lang="en-US" sz="2000" b="1" i="0" u="none" strike="noStrike" cap="none" normalizeH="0" baseline="0" dirty="0" smtClean="0">
                          <a:ln>
                            <a:noFill/>
                          </a:ln>
                          <a:solidFill>
                            <a:srgbClr val="FF0000"/>
                          </a:solidFill>
                          <a:effectLst/>
                          <a:latin typeface="+mn-lt"/>
                          <a:ea typeface="Arial" charset="0"/>
                          <a:cs typeface="Arial" charset="0"/>
                        </a:rPr>
                        <a:t>50%</a:t>
                      </a:r>
                    </a:p>
                  </a:txBody>
                  <a:tcPr marL="110691" marR="110691" marT="55345" marB="553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Arial" charset="0"/>
                          <a:cs typeface="Arial" charset="0"/>
                        </a:rPr>
                        <a:t>Cut window by </a:t>
                      </a:r>
                      <a:r>
                        <a:rPr kumimoji="0" lang="en-US" sz="2000" b="1" i="0" u="none" strike="noStrike" cap="none" normalizeH="0" baseline="0" dirty="0" smtClean="0">
                          <a:ln>
                            <a:noFill/>
                          </a:ln>
                          <a:solidFill>
                            <a:srgbClr val="FF0000"/>
                          </a:solidFill>
                          <a:effectLst/>
                          <a:latin typeface="+mn-lt"/>
                          <a:ea typeface="Arial" charset="0"/>
                          <a:cs typeface="Arial" charset="0"/>
                        </a:rPr>
                        <a:t>40%</a:t>
                      </a:r>
                    </a:p>
                  </a:txBody>
                  <a:tcPr marL="110691" marR="110691" marT="55345" marB="553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641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Arial" charset="0"/>
                          <a:cs typeface="Arial" charset="0"/>
                        </a:rPr>
                        <a:t>0 0 0 0 0 0 0 0 0 1</a:t>
                      </a:r>
                    </a:p>
                  </a:txBody>
                  <a:tcPr marL="110691" marR="110691" marT="55345" marB="553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Arial" charset="0"/>
                          <a:cs typeface="Arial" charset="0"/>
                        </a:rPr>
                        <a:t>Cut window </a:t>
                      </a:r>
                      <a:r>
                        <a:rPr kumimoji="0" lang="en-US" sz="2000" b="1" i="0" u="none" strike="noStrike" cap="none" normalizeH="0" baseline="0" dirty="0" smtClean="0">
                          <a:ln>
                            <a:noFill/>
                          </a:ln>
                          <a:solidFill>
                            <a:schemeClr val="tx1"/>
                          </a:solidFill>
                          <a:effectLst/>
                          <a:latin typeface="+mn-lt"/>
                          <a:ea typeface="Arial" charset="0"/>
                          <a:cs typeface="Arial" charset="0"/>
                        </a:rPr>
                        <a:t>by</a:t>
                      </a:r>
                      <a:r>
                        <a:rPr kumimoji="0" lang="en-US" sz="2000" b="1" i="0" u="none" strike="noStrike" cap="none" normalizeH="0" baseline="0" dirty="0" smtClean="0">
                          <a:ln>
                            <a:noFill/>
                          </a:ln>
                          <a:solidFill>
                            <a:srgbClr val="FF0000"/>
                          </a:solidFill>
                          <a:effectLst/>
                          <a:latin typeface="+mn-lt"/>
                          <a:ea typeface="Arial" charset="0"/>
                          <a:cs typeface="Arial" charset="0"/>
                        </a:rPr>
                        <a:t> 50%</a:t>
                      </a:r>
                    </a:p>
                  </a:txBody>
                  <a:tcPr marL="110691" marR="110691" marT="55345" marB="553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Arial" charset="0"/>
                          <a:cs typeface="Arial" charset="0"/>
                        </a:rPr>
                        <a:t>Cut window by  </a:t>
                      </a:r>
                      <a:r>
                        <a:rPr kumimoji="0" lang="en-US" sz="2000" b="1" i="0" u="none" strike="noStrike" cap="none" normalizeH="0" baseline="0" dirty="0" smtClean="0">
                          <a:ln>
                            <a:noFill/>
                          </a:ln>
                          <a:solidFill>
                            <a:srgbClr val="FF0000"/>
                          </a:solidFill>
                          <a:effectLst/>
                          <a:latin typeface="+mn-lt"/>
                          <a:ea typeface="Arial" charset="0"/>
                          <a:cs typeface="Arial" charset="0"/>
                        </a:rPr>
                        <a:t>5%</a:t>
                      </a:r>
                    </a:p>
                  </a:txBody>
                  <a:tcPr marL="110691" marR="110691" marT="55345" marB="553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custDataLst>
      <p:tags r:id="rId1"/>
    </p:custDataLst>
    <p:extLst>
      <p:ext uri="{BB962C8B-B14F-4D97-AF65-F5344CB8AC3E}">
        <p14:creationId xmlns:p14="http://schemas.microsoft.com/office/powerpoint/2010/main" val="1740065311"/>
      </p:ext>
    </p:extLst>
  </p:cSld>
  <p:clrMapOvr>
    <a:masterClrMapping/>
  </p:clrMapOvr>
  <mc:AlternateContent xmlns:mc="http://schemas.openxmlformats.org/markup-compatibility/2006" xmlns:p14="http://schemas.microsoft.com/office/powerpoint/2010/main">
    <mc:Choice Requires="p14">
      <p:transition spd="slow" p14:dur="2000" advTm="108963"/>
    </mc:Choice>
    <mc:Fallback xmlns:mv="urn:schemas-microsoft-com:mac:vml" xmlns="">
      <mp:transition xmlns:mp="http://schemas.microsoft.com/office/mac/powerpoint/2008/main" spd="slow" advTm="108963"/>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itle 1"/>
          <p:cNvSpPr>
            <a:spLocks noGrp="1"/>
          </p:cNvSpPr>
          <p:nvPr>
            <p:ph type="title"/>
          </p:nvPr>
        </p:nvSpPr>
        <p:spPr>
          <a:xfrm>
            <a:off x="457200" y="76200"/>
            <a:ext cx="8229600" cy="1143000"/>
          </a:xfrm>
        </p:spPr>
        <p:txBody>
          <a:bodyPr/>
          <a:lstStyle/>
          <a:p>
            <a:pPr eaLnBrk="1" hangingPunct="1"/>
            <a:r>
              <a:rPr lang="en-US" dirty="0" smtClean="0">
                <a:ea typeface="ＭＳ Ｐゴシック" charset="-128"/>
                <a:cs typeface="ＭＳ Ｐゴシック" charset="-128"/>
              </a:rPr>
              <a:t>DC-TCP </a:t>
            </a:r>
            <a:r>
              <a:rPr lang="en-US" dirty="0">
                <a:ea typeface="ＭＳ Ｐゴシック" charset="-128"/>
                <a:cs typeface="ＭＳ Ｐゴシック" charset="-128"/>
              </a:rPr>
              <a:t>Algorithm</a:t>
            </a:r>
          </a:p>
        </p:txBody>
      </p:sp>
      <p:sp>
        <p:nvSpPr>
          <p:cNvPr id="31749" name="Content Placeholder 2"/>
          <p:cNvSpPr>
            <a:spLocks noGrp="1"/>
          </p:cNvSpPr>
          <p:nvPr>
            <p:ph idx="1"/>
          </p:nvPr>
        </p:nvSpPr>
        <p:spPr>
          <a:xfrm>
            <a:off x="228600" y="1219200"/>
            <a:ext cx="6324600" cy="1600200"/>
          </a:xfrm>
        </p:spPr>
        <p:txBody>
          <a:bodyPr/>
          <a:lstStyle/>
          <a:p>
            <a:pPr eaLnBrk="1" hangingPunct="1">
              <a:buFont typeface="Arial" charset="0"/>
              <a:buNone/>
            </a:pPr>
            <a:r>
              <a:rPr lang="en-US" b="1" dirty="0" smtClean="0">
                <a:solidFill>
                  <a:srgbClr val="0000CC"/>
                </a:solidFill>
                <a:ea typeface="ＭＳ Ｐゴシック" charset="-128"/>
                <a:cs typeface="ＭＳ Ｐゴシック" charset="-128"/>
              </a:rPr>
              <a:t>At Router:</a:t>
            </a:r>
            <a:endParaRPr lang="en-US" b="1" dirty="0">
              <a:solidFill>
                <a:srgbClr val="0000CC"/>
              </a:solidFill>
              <a:ea typeface="ＭＳ Ｐゴシック" charset="-128"/>
              <a:cs typeface="ＭＳ Ｐゴシック" charset="-128"/>
            </a:endParaRPr>
          </a:p>
          <a:p>
            <a:pPr lvl="1" eaLnBrk="1" hangingPunct="1"/>
            <a:r>
              <a:rPr lang="en-US" sz="2400" dirty="0"/>
              <a:t> Mark packets when</a:t>
            </a:r>
            <a:r>
              <a:rPr lang="en-US" sz="2400" dirty="0" smtClean="0"/>
              <a:t> </a:t>
            </a:r>
            <a:r>
              <a:rPr lang="en-US" b="1" dirty="0" smtClean="0">
                <a:solidFill>
                  <a:srgbClr val="FF0000"/>
                </a:solidFill>
              </a:rPr>
              <a:t>Q</a:t>
            </a:r>
            <a:r>
              <a:rPr lang="en-US" sz="2400" b="1" dirty="0" smtClean="0">
                <a:solidFill>
                  <a:srgbClr val="FF0000"/>
                </a:solidFill>
              </a:rPr>
              <a:t>ueue Length &gt; K.</a:t>
            </a:r>
            <a:endParaRPr lang="en-US" sz="2400" b="1" dirty="0">
              <a:solidFill>
                <a:srgbClr val="FF0000"/>
              </a:solidFill>
            </a:endParaRPr>
          </a:p>
        </p:txBody>
      </p:sp>
      <p:sp>
        <p:nvSpPr>
          <p:cNvPr id="15" name="Slide Number Placeholder 14"/>
          <p:cNvSpPr>
            <a:spLocks noGrp="1"/>
          </p:cNvSpPr>
          <p:nvPr>
            <p:ph type="sldNum" sz="quarter" idx="12"/>
          </p:nvPr>
        </p:nvSpPr>
        <p:spPr/>
        <p:txBody>
          <a:bodyPr/>
          <a:lstStyle/>
          <a:p>
            <a:r>
              <a:rPr lang="en-US" dirty="0" smtClean="0"/>
              <a:t>19</a:t>
            </a:r>
            <a:endParaRPr lang="en-US" dirty="0"/>
          </a:p>
        </p:txBody>
      </p:sp>
      <p:sp>
        <p:nvSpPr>
          <p:cNvPr id="31757" name="Rectangle 18"/>
          <p:cNvSpPr>
            <a:spLocks noChangeArrowheads="1"/>
          </p:cNvSpPr>
          <p:nvPr/>
        </p:nvSpPr>
        <p:spPr bwMode="auto">
          <a:xfrm>
            <a:off x="228600" y="2590800"/>
            <a:ext cx="8382000" cy="5152180"/>
          </a:xfrm>
          <a:prstGeom prst="rect">
            <a:avLst/>
          </a:prstGeom>
          <a:noFill/>
          <a:ln w="9525">
            <a:noFill/>
            <a:miter lim="800000"/>
            <a:headEnd/>
            <a:tailEnd/>
          </a:ln>
        </p:spPr>
        <p:txBody>
          <a:bodyPr wrap="square">
            <a:prstTxWarp prst="textNoShape">
              <a:avLst/>
            </a:prstTxWarp>
            <a:spAutoFit/>
          </a:bodyPr>
          <a:lstStyle/>
          <a:p>
            <a:pPr marL="342900" lvl="1" indent="-342900" eaLnBrk="0" hangingPunct="0">
              <a:spcBef>
                <a:spcPct val="20000"/>
              </a:spcBef>
            </a:pPr>
            <a:r>
              <a:rPr lang="en-US" sz="2800" b="1" dirty="0" smtClean="0">
                <a:solidFill>
                  <a:srgbClr val="0000CC"/>
                </a:solidFill>
                <a:latin typeface="Calibri" charset="0"/>
                <a:ea typeface="ＭＳ Ｐゴシック" charset="-128"/>
                <a:cs typeface="ＭＳ Ｐゴシック" charset="-128"/>
              </a:rPr>
              <a:t>At Sender:</a:t>
            </a:r>
            <a:endParaRPr lang="en-US" sz="3200" b="1" dirty="0" smtClean="0">
              <a:solidFill>
                <a:srgbClr val="0000CC"/>
              </a:solidFill>
              <a:latin typeface="Calibri" charset="0"/>
              <a:ea typeface="ＭＳ Ｐゴシック" charset="-128"/>
              <a:cs typeface="ＭＳ Ｐゴシック" charset="-128"/>
            </a:endParaRPr>
          </a:p>
          <a:p>
            <a:pPr marL="742950" lvl="1" indent="-285750" eaLnBrk="0" hangingPunct="0">
              <a:spcBef>
                <a:spcPct val="20000"/>
              </a:spcBef>
              <a:buFont typeface="Arial" charset="0"/>
              <a:buChar char="–"/>
            </a:pPr>
            <a:r>
              <a:rPr lang="en-US" sz="2400" dirty="0" smtClean="0">
                <a:solidFill>
                  <a:srgbClr val="000000"/>
                </a:solidFill>
                <a:latin typeface="Calibri" charset="0"/>
                <a:ea typeface="ＭＳ Ｐゴシック" charset="-128"/>
                <a:cs typeface="ＭＳ Ｐゴシック" charset="-128"/>
              </a:rPr>
              <a:t>Maintain running average of </a:t>
            </a:r>
            <a:r>
              <a:rPr lang="en-US" sz="2400" b="1" i="1" dirty="0" smtClean="0">
                <a:solidFill>
                  <a:srgbClr val="FF0000"/>
                </a:solidFill>
                <a:latin typeface="Calibri" charset="0"/>
                <a:ea typeface="ＭＳ Ｐゴシック" charset="-128"/>
                <a:cs typeface="ＭＳ Ｐゴシック" charset="-128"/>
              </a:rPr>
              <a:t>fraction</a:t>
            </a:r>
            <a:r>
              <a:rPr lang="en-US" sz="2400" i="1" dirty="0" smtClean="0">
                <a:solidFill>
                  <a:srgbClr val="000000"/>
                </a:solidFill>
                <a:latin typeface="Calibri" charset="0"/>
                <a:ea typeface="ＭＳ Ｐゴシック" charset="-128"/>
                <a:cs typeface="ＭＳ Ｐゴシック" charset="-128"/>
              </a:rPr>
              <a:t> </a:t>
            </a:r>
            <a:r>
              <a:rPr lang="en-US" sz="2400" dirty="0" smtClean="0">
                <a:solidFill>
                  <a:srgbClr val="000000"/>
                </a:solidFill>
                <a:latin typeface="Calibri" charset="0"/>
                <a:ea typeface="ＭＳ Ｐゴシック" charset="-128"/>
                <a:cs typeface="ＭＳ Ｐゴシック" charset="-128"/>
              </a:rPr>
              <a:t>of </a:t>
            </a:r>
            <a:r>
              <a:rPr lang="en-US" sz="2400" dirty="0">
                <a:solidFill>
                  <a:srgbClr val="000000"/>
                </a:solidFill>
                <a:latin typeface="Calibri" charset="0"/>
                <a:ea typeface="ＭＳ Ｐゴシック" charset="-128"/>
                <a:cs typeface="ＭＳ Ｐゴシック" charset="-128"/>
              </a:rPr>
              <a:t>packets </a:t>
            </a:r>
            <a:r>
              <a:rPr lang="en-US" sz="2400" dirty="0">
                <a:latin typeface="Calibri" charset="0"/>
                <a:ea typeface="ＭＳ Ｐゴシック" charset="-128"/>
                <a:cs typeface="ＭＳ Ｐゴシック" charset="-128"/>
              </a:rPr>
              <a:t>marked </a:t>
            </a:r>
            <a:r>
              <a:rPr lang="en-US" sz="2400" b="1" dirty="0">
                <a:latin typeface="Calibri" charset="0"/>
                <a:ea typeface="ＭＳ Ｐゴシック" charset="-128"/>
                <a:cs typeface="ＭＳ Ｐゴシック" charset="-128"/>
              </a:rPr>
              <a:t>(</a:t>
            </a:r>
            <a:r>
              <a:rPr lang="el-GR" sz="2400" b="1" i="1" dirty="0">
                <a:latin typeface="Calibri" charset="0"/>
                <a:ea typeface="ＭＳ Ｐゴシック" charset="-128"/>
                <a:cs typeface="ＭＳ Ｐゴシック" charset="-128"/>
              </a:rPr>
              <a:t>α</a:t>
            </a:r>
            <a:r>
              <a:rPr lang="en-US" sz="2400" b="1" dirty="0" smtClean="0">
                <a:latin typeface="Calibri" charset="0"/>
                <a:ea typeface="ＭＳ Ｐゴシック" charset="-128"/>
                <a:cs typeface="ＭＳ Ｐゴシック" charset="-128"/>
              </a:rPr>
              <a:t>)</a:t>
            </a:r>
            <a:r>
              <a:rPr lang="en-US" sz="2400" dirty="0" smtClean="0">
                <a:solidFill>
                  <a:srgbClr val="0000CC"/>
                </a:solidFill>
                <a:latin typeface="Calibri" charset="0"/>
                <a:ea typeface="ＭＳ Ｐゴシック" charset="-128"/>
                <a:cs typeface="ＭＳ Ｐゴシック" charset="-128"/>
              </a:rPr>
              <a:t>.</a:t>
            </a:r>
          </a:p>
          <a:p>
            <a:pPr marL="742950" lvl="1" indent="-285750" eaLnBrk="0" hangingPunct="0"/>
            <a:endParaRPr lang="en-US" sz="800" b="1" dirty="0" smtClean="0">
              <a:solidFill>
                <a:srgbClr val="FF0000"/>
              </a:solidFill>
              <a:latin typeface="Calibri" charset="0"/>
              <a:ea typeface="ＭＳ Ｐゴシック" charset="-128"/>
              <a:cs typeface="ＭＳ Ｐゴシック" charset="-128"/>
            </a:endParaRPr>
          </a:p>
          <a:p>
            <a:pPr marL="742950" lvl="1" indent="-285750" algn="ctr" eaLnBrk="0" hangingPunct="0"/>
            <a:r>
              <a:rPr lang="en-US" sz="2400" b="1" dirty="0" smtClean="0">
                <a:latin typeface="Calibri" charset="0"/>
                <a:ea typeface="ＭＳ Ｐゴシック" charset="-128"/>
                <a:cs typeface="ＭＳ Ｐゴシック" charset="-128"/>
              </a:rPr>
              <a:t>In </a:t>
            </a:r>
            <a:r>
              <a:rPr lang="en-US" sz="2400" b="1" dirty="0">
                <a:latin typeface="Calibri" charset="0"/>
                <a:ea typeface="ＭＳ Ｐゴシック" charset="-128"/>
                <a:cs typeface="ＭＳ Ｐゴシック" charset="-128"/>
              </a:rPr>
              <a:t>each </a:t>
            </a:r>
            <a:r>
              <a:rPr lang="en-US" sz="2400" b="1" dirty="0" smtClean="0">
                <a:latin typeface="Calibri" charset="0"/>
                <a:ea typeface="ＭＳ Ｐゴシック" charset="-128"/>
                <a:cs typeface="ＭＳ Ｐゴシック" charset="-128"/>
              </a:rPr>
              <a:t>RTT:</a:t>
            </a:r>
            <a:endParaRPr lang="en-US" sz="2400" b="1" dirty="0">
              <a:latin typeface="Calibri" charset="0"/>
              <a:ea typeface="ＭＳ Ｐゴシック" charset="-128"/>
              <a:cs typeface="ＭＳ Ｐゴシック" charset="-128"/>
            </a:endParaRPr>
          </a:p>
          <a:p>
            <a:pPr marL="742950" lvl="1" indent="-285750" eaLnBrk="0" hangingPunct="0">
              <a:spcBef>
                <a:spcPct val="20000"/>
              </a:spcBef>
            </a:pPr>
            <a:endParaRPr lang="en-US" sz="2000" dirty="0" smtClean="0">
              <a:solidFill>
                <a:srgbClr val="000000"/>
              </a:solidFill>
              <a:latin typeface="Calibri" charset="0"/>
              <a:ea typeface="ＭＳ Ｐゴシック" charset="-128"/>
              <a:cs typeface="ＭＳ Ｐゴシック" charset="-128"/>
            </a:endParaRPr>
          </a:p>
          <a:p>
            <a:pPr marL="742950" lvl="1" indent="-285750" eaLnBrk="0" hangingPunct="0">
              <a:spcBef>
                <a:spcPct val="20000"/>
              </a:spcBef>
            </a:pPr>
            <a:endParaRPr lang="en-US" sz="1200" dirty="0" smtClean="0">
              <a:solidFill>
                <a:srgbClr val="000000"/>
              </a:solidFill>
              <a:latin typeface="Calibri" charset="0"/>
              <a:ea typeface="ＭＳ Ｐゴシック" charset="-128"/>
              <a:cs typeface="ＭＳ Ｐゴシック" charset="-128"/>
            </a:endParaRPr>
          </a:p>
          <a:p>
            <a:pPr marL="742950" lvl="1" indent="-285750" eaLnBrk="0" hangingPunct="0">
              <a:spcBef>
                <a:spcPct val="20000"/>
              </a:spcBef>
            </a:pPr>
            <a:endParaRPr lang="en-US" sz="1200" dirty="0" smtClean="0">
              <a:solidFill>
                <a:srgbClr val="000000"/>
              </a:solidFill>
              <a:latin typeface="Calibri" charset="0"/>
              <a:ea typeface="ＭＳ Ｐゴシック" charset="-128"/>
              <a:cs typeface="ＭＳ Ｐゴシック" charset="-128"/>
            </a:endParaRPr>
          </a:p>
          <a:p>
            <a:pPr marL="742950" lvl="1" indent="-285750" eaLnBrk="0" hangingPunct="0">
              <a:spcBef>
                <a:spcPct val="20000"/>
              </a:spcBef>
              <a:buFont typeface="Arial" charset="0"/>
              <a:buChar char="–"/>
            </a:pPr>
            <a:endParaRPr lang="en-US" sz="800" dirty="0" smtClean="0">
              <a:solidFill>
                <a:srgbClr val="000000"/>
              </a:solidFill>
              <a:latin typeface="Calibri" charset="0"/>
              <a:ea typeface="ＭＳ Ｐゴシック" charset="-128"/>
              <a:cs typeface="ＭＳ Ｐゴシック" charset="-128"/>
            </a:endParaRPr>
          </a:p>
          <a:p>
            <a:pPr marL="742950" lvl="1" indent="-285750" eaLnBrk="0" hangingPunct="0">
              <a:spcBef>
                <a:spcPct val="20000"/>
              </a:spcBef>
              <a:buFont typeface="Arial" charset="0"/>
              <a:buChar char="–"/>
            </a:pPr>
            <a:endParaRPr lang="en-US" sz="800" dirty="0" smtClean="0">
              <a:solidFill>
                <a:srgbClr val="000000"/>
              </a:solidFill>
              <a:latin typeface="Calibri" charset="0"/>
              <a:ea typeface="ＭＳ Ｐゴシック" charset="-128"/>
              <a:cs typeface="ＭＳ Ｐゴシック" charset="-128"/>
            </a:endParaRPr>
          </a:p>
          <a:p>
            <a:pPr marL="742950" lvl="1" indent="-285750" eaLnBrk="0" hangingPunct="0">
              <a:spcBef>
                <a:spcPct val="20000"/>
              </a:spcBef>
              <a:buFont typeface="Arial" charset="0"/>
              <a:buChar char="–"/>
            </a:pPr>
            <a:endParaRPr lang="en-US" sz="800" dirty="0" smtClean="0">
              <a:solidFill>
                <a:srgbClr val="000000"/>
              </a:solidFill>
              <a:latin typeface="Calibri" charset="0"/>
              <a:ea typeface="ＭＳ Ｐゴシック" charset="-128"/>
              <a:cs typeface="ＭＳ Ｐゴシック" charset="-128"/>
            </a:endParaRPr>
          </a:p>
          <a:p>
            <a:pPr marL="742950" lvl="1" indent="-285750" eaLnBrk="0" hangingPunct="0">
              <a:spcBef>
                <a:spcPct val="20000"/>
              </a:spcBef>
              <a:buFont typeface="Arial" charset="0"/>
              <a:buChar char="–"/>
            </a:pPr>
            <a:endParaRPr lang="en-US" sz="800" dirty="0">
              <a:solidFill>
                <a:srgbClr val="000000"/>
              </a:solidFill>
              <a:latin typeface="Calibri" charset="0"/>
              <a:ea typeface="ＭＳ Ｐゴシック" charset="-128"/>
              <a:cs typeface="ＭＳ Ｐゴシック" charset="-128"/>
            </a:endParaRPr>
          </a:p>
          <a:p>
            <a:pPr marL="342900" indent="-342900" eaLnBrk="0" hangingPunct="0">
              <a:spcBef>
                <a:spcPct val="20000"/>
              </a:spcBef>
              <a:buFont typeface="Wingdings" charset="2"/>
              <a:buChar char="Ø"/>
            </a:pPr>
            <a:r>
              <a:rPr lang="en-US" sz="2400" b="1" dirty="0">
                <a:solidFill>
                  <a:srgbClr val="FF0000"/>
                </a:solidFill>
                <a:latin typeface="Calibri" charset="0"/>
                <a:ea typeface="ＭＳ Ｐゴシック" charset="-128"/>
                <a:cs typeface="ＭＳ Ｐゴシック" charset="-128"/>
              </a:rPr>
              <a:t>Adaptive window decreases:</a:t>
            </a:r>
          </a:p>
          <a:p>
            <a:pPr marL="742950" lvl="1" indent="-285750" eaLnBrk="0" hangingPunct="0">
              <a:spcBef>
                <a:spcPct val="20000"/>
              </a:spcBef>
              <a:buFont typeface="Arial" charset="0"/>
              <a:buChar char="–"/>
            </a:pPr>
            <a:r>
              <a:rPr lang="en-US" sz="2400" dirty="0">
                <a:solidFill>
                  <a:srgbClr val="000000"/>
                </a:solidFill>
                <a:latin typeface="Calibri" charset="0"/>
                <a:ea typeface="ＭＳ Ｐゴシック" charset="-128"/>
                <a:cs typeface="ＭＳ Ｐゴシック" charset="-128"/>
              </a:rPr>
              <a:t>Note: decrease factor between 1 and 2.</a:t>
            </a:r>
            <a:endParaRPr lang="en-US" sz="2400" dirty="0" smtClean="0">
              <a:solidFill>
                <a:srgbClr val="000000"/>
              </a:solidFill>
              <a:latin typeface="Calibri" charset="0"/>
              <a:ea typeface="ＭＳ Ｐゴシック" charset="-128"/>
              <a:cs typeface="ＭＳ Ｐゴシック" charset="-128"/>
            </a:endParaRPr>
          </a:p>
          <a:p>
            <a:pPr marL="742950" lvl="1" indent="-285750" eaLnBrk="0" hangingPunct="0">
              <a:spcBef>
                <a:spcPct val="20000"/>
              </a:spcBef>
            </a:pPr>
            <a:endParaRPr lang="en-US" sz="2800" dirty="0" smtClean="0">
              <a:solidFill>
                <a:srgbClr val="000000"/>
              </a:solidFill>
              <a:latin typeface="Calibri" charset="0"/>
              <a:ea typeface="ＭＳ Ｐゴシック" charset="-128"/>
              <a:cs typeface="ＭＳ Ｐゴシック" charset="-128"/>
            </a:endParaRPr>
          </a:p>
          <a:p>
            <a:pPr marL="742950" lvl="1" indent="-285750" eaLnBrk="0" hangingPunct="0">
              <a:spcBef>
                <a:spcPct val="20000"/>
              </a:spcBef>
            </a:pPr>
            <a:endParaRPr lang="en-US" sz="2000" dirty="0">
              <a:solidFill>
                <a:srgbClr val="000000"/>
              </a:solidFill>
              <a:latin typeface="Calibri" charset="0"/>
              <a:ea typeface="ＭＳ Ｐゴシック" charset="-128"/>
              <a:cs typeface="ＭＳ Ｐゴシック" charset="-128"/>
            </a:endParaRPr>
          </a:p>
          <a:p>
            <a:pPr marL="742950" lvl="1" indent="-285750" eaLnBrk="0" hangingPunct="0">
              <a:spcBef>
                <a:spcPct val="20000"/>
              </a:spcBef>
            </a:pPr>
            <a:endParaRPr lang="en-US" sz="2800" dirty="0">
              <a:solidFill>
                <a:srgbClr val="000000"/>
              </a:solidFill>
              <a:latin typeface="Calibri" charset="0"/>
              <a:ea typeface="ＭＳ Ｐゴシック" charset="-128"/>
              <a:cs typeface="ＭＳ Ｐゴシック" charset="-128"/>
            </a:endParaRPr>
          </a:p>
        </p:txBody>
      </p:sp>
      <p:sp>
        <p:nvSpPr>
          <p:cNvPr id="31752" name="TextBox 7"/>
          <p:cNvSpPr txBox="1">
            <a:spLocks noChangeArrowheads="1"/>
          </p:cNvSpPr>
          <p:nvPr/>
        </p:nvSpPr>
        <p:spPr bwMode="auto">
          <a:xfrm>
            <a:off x="6248400" y="1143000"/>
            <a:ext cx="368968" cy="461665"/>
          </a:xfrm>
          <a:prstGeom prst="rect">
            <a:avLst/>
          </a:prstGeom>
          <a:noFill/>
          <a:ln w="9525">
            <a:noFill/>
            <a:miter lim="800000"/>
            <a:headEnd/>
            <a:tailEnd/>
          </a:ln>
        </p:spPr>
        <p:txBody>
          <a:bodyPr>
            <a:prstTxWarp prst="textNoShape">
              <a:avLst/>
            </a:prstTxWarp>
            <a:spAutoFit/>
          </a:bodyPr>
          <a:lstStyle/>
          <a:p>
            <a:r>
              <a:rPr lang="en-US" sz="2400" b="1" dirty="0">
                <a:latin typeface="Calibri" charset="0"/>
              </a:rPr>
              <a:t>B</a:t>
            </a:r>
          </a:p>
        </p:txBody>
      </p:sp>
      <p:sp>
        <p:nvSpPr>
          <p:cNvPr id="31755" name="TextBox 15"/>
          <p:cNvSpPr txBox="1">
            <a:spLocks noChangeArrowheads="1"/>
          </p:cNvSpPr>
          <p:nvPr/>
        </p:nvSpPr>
        <p:spPr bwMode="auto">
          <a:xfrm>
            <a:off x="7615989" y="1147465"/>
            <a:ext cx="368968" cy="461665"/>
          </a:xfrm>
          <a:prstGeom prst="rect">
            <a:avLst/>
          </a:prstGeom>
          <a:noFill/>
          <a:ln w="9525">
            <a:noFill/>
            <a:miter lim="800000"/>
            <a:headEnd/>
            <a:tailEnd/>
          </a:ln>
        </p:spPr>
        <p:txBody>
          <a:bodyPr>
            <a:prstTxWarp prst="textNoShape">
              <a:avLst/>
            </a:prstTxWarp>
            <a:spAutoFit/>
          </a:bodyPr>
          <a:lstStyle/>
          <a:p>
            <a:r>
              <a:rPr lang="en-US" sz="2400" b="1" dirty="0">
                <a:latin typeface="Calibri" charset="0"/>
              </a:rPr>
              <a:t>K</a:t>
            </a:r>
          </a:p>
        </p:txBody>
      </p:sp>
      <p:sp>
        <p:nvSpPr>
          <p:cNvPr id="31756" name="TextBox 16"/>
          <p:cNvSpPr txBox="1">
            <a:spLocks noChangeArrowheads="1"/>
          </p:cNvSpPr>
          <p:nvPr/>
        </p:nvSpPr>
        <p:spPr bwMode="auto">
          <a:xfrm>
            <a:off x="6785810" y="1276290"/>
            <a:ext cx="1475873" cy="400110"/>
          </a:xfrm>
          <a:prstGeom prst="rect">
            <a:avLst/>
          </a:prstGeom>
          <a:noFill/>
          <a:ln w="9525">
            <a:noFill/>
            <a:miter lim="800000"/>
            <a:headEnd/>
            <a:tailEnd/>
          </a:ln>
        </p:spPr>
        <p:txBody>
          <a:bodyPr>
            <a:prstTxWarp prst="textNoShape">
              <a:avLst/>
            </a:prstTxWarp>
            <a:spAutoFit/>
          </a:bodyPr>
          <a:lstStyle/>
          <a:p>
            <a:r>
              <a:rPr lang="en-US" sz="2000" b="1" dirty="0">
                <a:solidFill>
                  <a:srgbClr val="FF0000"/>
                </a:solidFill>
                <a:latin typeface="Calibri" charset="0"/>
              </a:rPr>
              <a:t>Mark</a:t>
            </a:r>
            <a:endParaRPr lang="en-US" sz="2800" b="1" dirty="0">
              <a:solidFill>
                <a:srgbClr val="FF0000"/>
              </a:solidFill>
              <a:latin typeface="Calibri" charset="0"/>
            </a:endParaRPr>
          </a:p>
        </p:txBody>
      </p:sp>
      <p:sp>
        <p:nvSpPr>
          <p:cNvPr id="31759" name="TextBox 14"/>
          <p:cNvSpPr txBox="1">
            <a:spLocks noChangeArrowheads="1"/>
          </p:cNvSpPr>
          <p:nvPr/>
        </p:nvSpPr>
        <p:spPr bwMode="auto">
          <a:xfrm>
            <a:off x="7972927" y="1197114"/>
            <a:ext cx="1780673" cy="707886"/>
          </a:xfrm>
          <a:prstGeom prst="rect">
            <a:avLst/>
          </a:prstGeom>
          <a:noFill/>
          <a:ln w="9525">
            <a:noFill/>
            <a:miter lim="800000"/>
            <a:headEnd/>
            <a:tailEnd/>
          </a:ln>
        </p:spPr>
        <p:txBody>
          <a:bodyPr wrap="square">
            <a:prstTxWarp prst="textNoShape">
              <a:avLst/>
            </a:prstTxWarp>
            <a:spAutoFit/>
          </a:bodyPr>
          <a:lstStyle/>
          <a:p>
            <a:r>
              <a:rPr lang="en-US" sz="2000" b="1" dirty="0" smtClean="0">
                <a:solidFill>
                  <a:srgbClr val="FF0000"/>
                </a:solidFill>
                <a:latin typeface="Calibri" charset="0"/>
              </a:rPr>
              <a:t>Don’t </a:t>
            </a:r>
          </a:p>
          <a:p>
            <a:r>
              <a:rPr lang="en-US" sz="2000" b="1" dirty="0" smtClean="0">
                <a:solidFill>
                  <a:srgbClr val="FF0000"/>
                </a:solidFill>
                <a:latin typeface="Calibri" charset="0"/>
              </a:rPr>
              <a:t>Mark</a:t>
            </a:r>
            <a:endParaRPr lang="en-US" sz="2000" b="1" dirty="0">
              <a:solidFill>
                <a:srgbClr val="FF0000"/>
              </a:solidFill>
              <a:latin typeface="Calibri" charset="0"/>
            </a:endParaRPr>
          </a:p>
        </p:txBody>
      </p:sp>
      <p:grpSp>
        <p:nvGrpSpPr>
          <p:cNvPr id="17" name="Group 151"/>
          <p:cNvGrpSpPr>
            <a:grpSpLocks/>
          </p:cNvGrpSpPr>
          <p:nvPr/>
        </p:nvGrpSpPr>
        <p:grpSpPr bwMode="auto">
          <a:xfrm>
            <a:off x="6324601" y="1985665"/>
            <a:ext cx="2209800" cy="609600"/>
            <a:chOff x="4032" y="480"/>
            <a:chExt cx="768" cy="576"/>
          </a:xfrm>
          <a:gradFill>
            <a:gsLst>
              <a:gs pos="0">
                <a:schemeClr val="bg1"/>
              </a:gs>
              <a:gs pos="100000">
                <a:schemeClr val="hlink"/>
              </a:gs>
            </a:gsLst>
            <a:lin ang="0" scaled="1"/>
          </a:gradFill>
        </p:grpSpPr>
        <p:sp>
          <p:nvSpPr>
            <p:cNvPr id="18" name="Freeform 152"/>
            <p:cNvSpPr>
              <a:spLocks/>
            </p:cNvSpPr>
            <p:nvPr/>
          </p:nvSpPr>
          <p:spPr bwMode="auto">
            <a:xfrm>
              <a:off x="4032" y="480"/>
              <a:ext cx="768" cy="576"/>
            </a:xfrm>
            <a:custGeom>
              <a:avLst/>
              <a:gdLst>
                <a:gd name="T0" fmla="*/ 0 w 768"/>
                <a:gd name="T1" fmla="*/ 0 h 576"/>
                <a:gd name="T2" fmla="*/ 768 w 768"/>
                <a:gd name="T3" fmla="*/ 0 h 576"/>
                <a:gd name="T4" fmla="*/ 768 w 768"/>
                <a:gd name="T5" fmla="*/ 576 h 576"/>
                <a:gd name="T6" fmla="*/ 0 w 768"/>
                <a:gd name="T7" fmla="*/ 576 h 576"/>
                <a:gd name="T8" fmla="*/ 0 60000 65536"/>
                <a:gd name="T9" fmla="*/ 0 60000 65536"/>
                <a:gd name="T10" fmla="*/ 0 60000 65536"/>
                <a:gd name="T11" fmla="*/ 0 60000 65536"/>
                <a:gd name="T12" fmla="*/ 0 w 768"/>
                <a:gd name="T13" fmla="*/ 0 h 576"/>
                <a:gd name="T14" fmla="*/ 768 w 768"/>
                <a:gd name="T15" fmla="*/ 576 h 576"/>
              </a:gdLst>
              <a:ahLst/>
              <a:cxnLst>
                <a:cxn ang="T8">
                  <a:pos x="T0" y="T1"/>
                </a:cxn>
                <a:cxn ang="T9">
                  <a:pos x="T2" y="T3"/>
                </a:cxn>
                <a:cxn ang="T10">
                  <a:pos x="T4" y="T5"/>
                </a:cxn>
                <a:cxn ang="T11">
                  <a:pos x="T6" y="T7"/>
                </a:cxn>
              </a:cxnLst>
              <a:rect l="T12" t="T13" r="T14" b="T15"/>
              <a:pathLst>
                <a:path w="768" h="576">
                  <a:moveTo>
                    <a:pt x="0" y="0"/>
                  </a:moveTo>
                  <a:lnTo>
                    <a:pt x="768" y="0"/>
                  </a:lnTo>
                  <a:lnTo>
                    <a:pt x="768" y="576"/>
                  </a:lnTo>
                  <a:lnTo>
                    <a:pt x="0" y="576"/>
                  </a:lnTo>
                </a:path>
              </a:pathLst>
            </a:custGeom>
            <a:grpFill/>
            <a:ln w="28575">
              <a:solidFill>
                <a:schemeClr val="tx1"/>
              </a:solidFill>
              <a:round/>
              <a:headEnd/>
              <a:tailEnd/>
            </a:ln>
          </p:spPr>
          <p:txBody>
            <a:bodyPr/>
            <a:lstStyle/>
            <a:p>
              <a:endParaRPr lang="en-US">
                <a:solidFill>
                  <a:srgbClr val="333399"/>
                </a:solidFill>
              </a:endParaRPr>
            </a:p>
          </p:txBody>
        </p:sp>
        <p:sp>
          <p:nvSpPr>
            <p:cNvPr id="19" name="Line 153"/>
            <p:cNvSpPr>
              <a:spLocks noChangeShapeType="1"/>
            </p:cNvSpPr>
            <p:nvPr/>
          </p:nvSpPr>
          <p:spPr bwMode="auto">
            <a:xfrm>
              <a:off x="4721" y="653"/>
              <a:ext cx="0" cy="288"/>
            </a:xfrm>
            <a:prstGeom prst="line">
              <a:avLst/>
            </a:prstGeom>
            <a:grpFill/>
            <a:ln w="28575">
              <a:solidFill>
                <a:schemeClr val="tx1"/>
              </a:solidFill>
              <a:round/>
              <a:headEnd/>
              <a:tailEnd/>
            </a:ln>
          </p:spPr>
          <p:txBody>
            <a:bodyPr/>
            <a:lstStyle/>
            <a:p>
              <a:endParaRPr lang="en-US"/>
            </a:p>
          </p:txBody>
        </p:sp>
      </p:grpSp>
      <p:cxnSp>
        <p:nvCxnSpPr>
          <p:cNvPr id="5" name="Straight Connector 4"/>
          <p:cNvCxnSpPr/>
          <p:nvPr/>
        </p:nvCxnSpPr>
        <p:spPr>
          <a:xfrm rot="5400000">
            <a:off x="7108658" y="2284449"/>
            <a:ext cx="1383631"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1529834"/>
            <a:ext cx="2209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3" name="Rectangle 9"/>
          <p:cNvSpPr>
            <a:spLocks noChangeArrowheads="1"/>
          </p:cNvSpPr>
          <p:nvPr/>
        </p:nvSpPr>
        <p:spPr bwMode="auto">
          <a:xfrm>
            <a:off x="0" y="1076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6" name="Rectangle 12"/>
          <p:cNvSpPr>
            <a:spLocks noChangeArrowheads="1"/>
          </p:cNvSpPr>
          <p:nvPr/>
        </p:nvSpPr>
        <p:spPr bwMode="auto">
          <a:xfrm>
            <a:off x="0" y="1676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9" name="Rectangle 15"/>
          <p:cNvSpPr>
            <a:spLocks noChangeArrowheads="1"/>
          </p:cNvSpPr>
          <p:nvPr/>
        </p:nvSpPr>
        <p:spPr bwMode="auto">
          <a:xfrm>
            <a:off x="0" y="1076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2" name="Rectangle 18"/>
          <p:cNvSpPr>
            <a:spLocks noChangeArrowheads="1"/>
          </p:cNvSpPr>
          <p:nvPr/>
        </p:nvSpPr>
        <p:spPr bwMode="auto">
          <a:xfrm>
            <a:off x="0" y="14859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018180" y="4355592"/>
            <a:ext cx="3287620" cy="521208"/>
          </a:xfrm>
          <a:prstGeom prst="rect">
            <a:avLst/>
          </a:prstGeom>
          <a:noFill/>
        </p:spPr>
      </p:pic>
      <p:sp>
        <p:nvSpPr>
          <p:cNvPr id="3" name="Rectangle 6"/>
          <p:cNvSpPr>
            <a:spLocks noChangeArrowheads="1"/>
          </p:cNvSpPr>
          <p:nvPr/>
        </p:nvSpPr>
        <p:spPr bwMode="auto">
          <a:xfrm>
            <a:off x="0" y="1076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914400" y="4206240"/>
            <a:ext cx="3336846" cy="822960"/>
          </a:xfrm>
          <a:prstGeom prst="rect">
            <a:avLst/>
          </a:prstGeom>
          <a:noFill/>
        </p:spPr>
      </p:pic>
      <p:sp>
        <p:nvSpPr>
          <p:cNvPr id="6" name="Rectangle 9"/>
          <p:cNvSpPr>
            <a:spLocks noChangeArrowheads="1"/>
          </p:cNvSpPr>
          <p:nvPr/>
        </p:nvSpPr>
        <p:spPr bwMode="auto">
          <a:xfrm>
            <a:off x="0" y="1676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639310" y="5269230"/>
            <a:ext cx="3449320" cy="768096"/>
          </a:xfrm>
          <a:prstGeom prst="rect">
            <a:avLst/>
          </a:prstGeom>
          <a:noFill/>
        </p:spPr>
      </p:pic>
      <p:sp>
        <p:nvSpPr>
          <p:cNvPr id="9" name="Rectangle 12"/>
          <p:cNvSpPr>
            <a:spLocks noChangeArrowheads="1"/>
          </p:cNvSpPr>
          <p:nvPr/>
        </p:nvSpPr>
        <p:spPr bwMode="auto">
          <a:xfrm>
            <a:off x="0" y="14859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232333196"/>
      </p:ext>
    </p:extLst>
  </p:cSld>
  <p:clrMapOvr>
    <a:masterClrMapping/>
  </p:clrMapOvr>
  <p:transition xmlns:p14="http://schemas.microsoft.com/office/powerpoint/2010/main" advTm="61885"/>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74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7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5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75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7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nodePh="1">
                                  <p:stCondLst>
                                    <p:cond delay="0"/>
                                  </p:stCondLst>
                                  <p:endCondLst>
                                    <p:cond evt="begin" delay="0">
                                      <p:tn val="21"/>
                                    </p:cond>
                                  </p:endCondLst>
                                  <p:childTnLst>
                                    <p:set>
                                      <p:cBhvr>
                                        <p:cTn id="22" dur="1" fill="hold">
                                          <p:stCondLst>
                                            <p:cond delay="0"/>
                                          </p:stCondLst>
                                        </p:cTn>
                                        <p:tgtEl>
                                          <p:spTgt spid="10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757">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757">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1757">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1757">
                                            <p:txEl>
                                              <p:pRg st="11" end="1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757">
                                            <p:txEl>
                                              <p:pRg st="12" end="1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p:bldP spid="31752" grpId="0"/>
      <p:bldP spid="31755" grpId="0"/>
      <p:bldP spid="31756" grpId="0"/>
      <p:bldP spid="31759" grpId="0"/>
      <p:bldP spid="10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(Quiz 2, S’11)</a:t>
            </a:r>
            <a:endParaRPr lang="en-US" dirty="0"/>
          </a:p>
        </p:txBody>
      </p:sp>
      <p:sp>
        <p:nvSpPr>
          <p:cNvPr id="3" name="Content Placeholder 2"/>
          <p:cNvSpPr>
            <a:spLocks noGrp="1"/>
          </p:cNvSpPr>
          <p:nvPr>
            <p:ph idx="1"/>
          </p:nvPr>
        </p:nvSpPr>
        <p:spPr>
          <a:xfrm>
            <a:off x="457200" y="3516923"/>
            <a:ext cx="8229600" cy="2609240"/>
          </a:xfrm>
        </p:spPr>
        <p:txBody>
          <a:bodyPr/>
          <a:lstStyle/>
          <a:p>
            <a:pPr marL="0" indent="0">
              <a:buNone/>
            </a:pPr>
            <a:r>
              <a:rPr lang="en-US" b="1" dirty="0" smtClean="0"/>
              <a:t>Question 1:</a:t>
            </a:r>
          </a:p>
          <a:p>
            <a:pPr marL="0" indent="0">
              <a:buNone/>
            </a:pPr>
            <a:r>
              <a:rPr lang="en-US" dirty="0" smtClean="0"/>
              <a:t>What’s the max-throughput (in </a:t>
            </a:r>
            <a:r>
              <a:rPr lang="en-US" dirty="0" err="1" smtClean="0"/>
              <a:t>pkts</a:t>
            </a:r>
            <a:r>
              <a:rPr lang="en-US" dirty="0" smtClean="0"/>
              <a:t>/s) if the </a:t>
            </a:r>
            <a:r>
              <a:rPr lang="en-US" dirty="0" smtClean="0"/>
              <a:t>source uses </a:t>
            </a:r>
            <a:r>
              <a:rPr lang="en-US" dirty="0" err="1" smtClean="0">
                <a:solidFill>
                  <a:srgbClr val="0000FF"/>
                </a:solidFill>
              </a:rPr>
              <a:t>cwnd</a:t>
            </a:r>
            <a:r>
              <a:rPr lang="en-US" dirty="0" smtClean="0">
                <a:solidFill>
                  <a:srgbClr val="0000FF"/>
                </a:solidFill>
              </a:rPr>
              <a:t> = 5 </a:t>
            </a:r>
            <a:r>
              <a:rPr lang="en-US" dirty="0" err="1" smtClean="0">
                <a:solidFill>
                  <a:srgbClr val="0000FF"/>
                </a:solidFill>
              </a:rPr>
              <a:t>pkts</a:t>
            </a:r>
            <a:r>
              <a:rPr lang="en-US" dirty="0" smtClean="0"/>
              <a:t>?</a:t>
            </a:r>
          </a:p>
          <a:p>
            <a:pPr marL="0" indent="0">
              <a:buNone/>
            </a:pPr>
            <a:r>
              <a:rPr lang="en-US" sz="2000" dirty="0" smtClean="0"/>
              <a:t>(Assume ACKs are delivered instantly)</a:t>
            </a:r>
            <a:endParaRPr lang="en-US" sz="2000" dirty="0"/>
          </a:p>
        </p:txBody>
      </p:sp>
      <p:sp>
        <p:nvSpPr>
          <p:cNvPr id="4" name="Line 7"/>
          <p:cNvSpPr>
            <a:spLocks noChangeShapeType="1"/>
          </p:cNvSpPr>
          <p:nvPr/>
        </p:nvSpPr>
        <p:spPr bwMode="auto">
          <a:xfrm flipV="1">
            <a:off x="1790700" y="2513546"/>
            <a:ext cx="169203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 name="Line 9"/>
          <p:cNvSpPr>
            <a:spLocks noChangeShapeType="1"/>
          </p:cNvSpPr>
          <p:nvPr/>
        </p:nvSpPr>
        <p:spPr bwMode="auto">
          <a:xfrm>
            <a:off x="4762500" y="2513546"/>
            <a:ext cx="1714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 name="Oval 3"/>
          <p:cNvSpPr>
            <a:spLocks noChangeArrowheads="1"/>
          </p:cNvSpPr>
          <p:nvPr/>
        </p:nvSpPr>
        <p:spPr bwMode="auto">
          <a:xfrm>
            <a:off x="1333500" y="2330984"/>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dirty="0"/>
              <a:t>S</a:t>
            </a:r>
            <a:r>
              <a:rPr lang="en-US" sz="2000" baseline="-25000" dirty="0"/>
              <a:t>1</a:t>
            </a:r>
          </a:p>
        </p:txBody>
      </p:sp>
      <p:sp>
        <p:nvSpPr>
          <p:cNvPr id="8" name="Oval 6"/>
          <p:cNvSpPr>
            <a:spLocks noChangeArrowheads="1"/>
          </p:cNvSpPr>
          <p:nvPr/>
        </p:nvSpPr>
        <p:spPr bwMode="auto">
          <a:xfrm>
            <a:off x="6477000" y="2271599"/>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dirty="0"/>
              <a:t>D</a:t>
            </a:r>
            <a:endParaRPr lang="en-US" sz="2000" baseline="-25000" dirty="0"/>
          </a:p>
        </p:txBody>
      </p:sp>
      <p:sp>
        <p:nvSpPr>
          <p:cNvPr id="9" name="Text Box 10"/>
          <p:cNvSpPr txBox="1">
            <a:spLocks noChangeArrowheads="1"/>
          </p:cNvSpPr>
          <p:nvPr/>
        </p:nvSpPr>
        <p:spPr bwMode="auto">
          <a:xfrm>
            <a:off x="2083057" y="1805660"/>
            <a:ext cx="10859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a:latin typeface="+mn-lt"/>
                <a:ea typeface="+mn-ea"/>
              </a:rPr>
              <a:t>Capacity:</a:t>
            </a:r>
          </a:p>
          <a:p>
            <a:pPr algn="ctr"/>
            <a:r>
              <a:rPr lang="en-US" sz="1800" dirty="0" smtClean="0">
                <a:latin typeface="+mn-lt"/>
                <a:ea typeface="+mn-ea"/>
              </a:rPr>
              <a:t>100 </a:t>
            </a:r>
            <a:r>
              <a:rPr lang="en-US" sz="1800" dirty="0" err="1" smtClean="0">
                <a:latin typeface="+mn-lt"/>
                <a:ea typeface="+mn-ea"/>
              </a:rPr>
              <a:t>pkt</a:t>
            </a:r>
            <a:r>
              <a:rPr lang="en-US" sz="1800" dirty="0" smtClean="0">
                <a:latin typeface="+mn-lt"/>
                <a:ea typeface="+mn-ea"/>
              </a:rPr>
              <a:t>/</a:t>
            </a:r>
            <a:r>
              <a:rPr lang="en-US" sz="1800" dirty="0">
                <a:latin typeface="+mn-lt"/>
                <a:ea typeface="+mn-ea"/>
              </a:rPr>
              <a:t>s</a:t>
            </a:r>
          </a:p>
        </p:txBody>
      </p:sp>
      <p:grpSp>
        <p:nvGrpSpPr>
          <p:cNvPr id="11" name="Group 151"/>
          <p:cNvGrpSpPr>
            <a:grpSpLocks/>
          </p:cNvGrpSpPr>
          <p:nvPr/>
        </p:nvGrpSpPr>
        <p:grpSpPr bwMode="auto">
          <a:xfrm>
            <a:off x="3482730" y="2208746"/>
            <a:ext cx="1295400" cy="609600"/>
            <a:chOff x="4032" y="480"/>
            <a:chExt cx="768" cy="576"/>
          </a:xfrm>
          <a:gradFill>
            <a:gsLst>
              <a:gs pos="0">
                <a:schemeClr val="bg1"/>
              </a:gs>
              <a:gs pos="100000">
                <a:schemeClr val="hlink"/>
              </a:gs>
            </a:gsLst>
            <a:lin ang="0" scaled="1"/>
          </a:gradFill>
        </p:grpSpPr>
        <p:sp>
          <p:nvSpPr>
            <p:cNvPr id="12" name="Freeform 152"/>
            <p:cNvSpPr>
              <a:spLocks/>
            </p:cNvSpPr>
            <p:nvPr/>
          </p:nvSpPr>
          <p:spPr bwMode="auto">
            <a:xfrm>
              <a:off x="4032" y="480"/>
              <a:ext cx="768" cy="576"/>
            </a:xfrm>
            <a:custGeom>
              <a:avLst/>
              <a:gdLst>
                <a:gd name="T0" fmla="*/ 0 w 768"/>
                <a:gd name="T1" fmla="*/ 0 h 576"/>
                <a:gd name="T2" fmla="*/ 768 w 768"/>
                <a:gd name="T3" fmla="*/ 0 h 576"/>
                <a:gd name="T4" fmla="*/ 768 w 768"/>
                <a:gd name="T5" fmla="*/ 576 h 576"/>
                <a:gd name="T6" fmla="*/ 0 w 768"/>
                <a:gd name="T7" fmla="*/ 576 h 576"/>
                <a:gd name="T8" fmla="*/ 0 60000 65536"/>
                <a:gd name="T9" fmla="*/ 0 60000 65536"/>
                <a:gd name="T10" fmla="*/ 0 60000 65536"/>
                <a:gd name="T11" fmla="*/ 0 60000 65536"/>
                <a:gd name="T12" fmla="*/ 0 w 768"/>
                <a:gd name="T13" fmla="*/ 0 h 576"/>
                <a:gd name="T14" fmla="*/ 768 w 768"/>
                <a:gd name="T15" fmla="*/ 576 h 576"/>
              </a:gdLst>
              <a:ahLst/>
              <a:cxnLst>
                <a:cxn ang="T8">
                  <a:pos x="T0" y="T1"/>
                </a:cxn>
                <a:cxn ang="T9">
                  <a:pos x="T2" y="T3"/>
                </a:cxn>
                <a:cxn ang="T10">
                  <a:pos x="T4" y="T5"/>
                </a:cxn>
                <a:cxn ang="T11">
                  <a:pos x="T6" y="T7"/>
                </a:cxn>
              </a:cxnLst>
              <a:rect l="T12" t="T13" r="T14" b="T15"/>
              <a:pathLst>
                <a:path w="768" h="576">
                  <a:moveTo>
                    <a:pt x="0" y="0"/>
                  </a:moveTo>
                  <a:lnTo>
                    <a:pt x="768" y="0"/>
                  </a:lnTo>
                  <a:lnTo>
                    <a:pt x="768" y="576"/>
                  </a:lnTo>
                  <a:lnTo>
                    <a:pt x="0" y="576"/>
                  </a:lnTo>
                </a:path>
              </a:pathLst>
            </a:custGeom>
            <a:grpFill/>
            <a:ln w="28575">
              <a:solidFill>
                <a:schemeClr val="tx1"/>
              </a:solidFill>
              <a:round/>
              <a:headEnd/>
              <a:tailEnd/>
            </a:ln>
          </p:spPr>
          <p:txBody>
            <a:bodyPr/>
            <a:lstStyle/>
            <a:p>
              <a:endParaRPr lang="en-US">
                <a:solidFill>
                  <a:srgbClr val="333399"/>
                </a:solidFill>
              </a:endParaRPr>
            </a:p>
          </p:txBody>
        </p:sp>
        <p:sp>
          <p:nvSpPr>
            <p:cNvPr id="13" name="Line 153"/>
            <p:cNvSpPr>
              <a:spLocks noChangeShapeType="1"/>
            </p:cNvSpPr>
            <p:nvPr/>
          </p:nvSpPr>
          <p:spPr bwMode="auto">
            <a:xfrm>
              <a:off x="4664" y="653"/>
              <a:ext cx="0" cy="288"/>
            </a:xfrm>
            <a:prstGeom prst="line">
              <a:avLst/>
            </a:prstGeom>
            <a:grpFill/>
            <a:ln w="28575">
              <a:solidFill>
                <a:schemeClr val="tx1"/>
              </a:solidFill>
              <a:round/>
              <a:headEnd/>
              <a:tailEnd/>
            </a:ln>
          </p:spPr>
          <p:txBody>
            <a:bodyPr/>
            <a:lstStyle/>
            <a:p>
              <a:endParaRPr lang="en-US"/>
            </a:p>
          </p:txBody>
        </p:sp>
      </p:grpSp>
      <p:sp>
        <p:nvSpPr>
          <p:cNvPr id="14" name="TextBox 13"/>
          <p:cNvSpPr txBox="1"/>
          <p:nvPr/>
        </p:nvSpPr>
        <p:spPr>
          <a:xfrm>
            <a:off x="2102737" y="2451991"/>
            <a:ext cx="1210588" cy="646331"/>
          </a:xfrm>
          <a:prstGeom prst="rect">
            <a:avLst/>
          </a:prstGeom>
          <a:noFill/>
        </p:spPr>
        <p:txBody>
          <a:bodyPr wrap="none" rtlCol="0">
            <a:spAutoFit/>
          </a:bodyPr>
          <a:lstStyle/>
          <a:p>
            <a:r>
              <a:rPr lang="en-US" dirty="0" smtClean="0"/>
              <a:t>One-way </a:t>
            </a:r>
          </a:p>
          <a:p>
            <a:r>
              <a:rPr lang="en-US" dirty="0" smtClean="0"/>
              <a:t>Delay: 0.1s</a:t>
            </a:r>
            <a:endParaRPr lang="en-US" dirty="0"/>
          </a:p>
        </p:txBody>
      </p:sp>
      <p:sp>
        <p:nvSpPr>
          <p:cNvPr id="15" name="TextBox 14"/>
          <p:cNvSpPr txBox="1"/>
          <p:nvPr/>
        </p:nvSpPr>
        <p:spPr>
          <a:xfrm>
            <a:off x="3560884" y="1805660"/>
            <a:ext cx="825867" cy="369332"/>
          </a:xfrm>
          <a:prstGeom prst="rect">
            <a:avLst/>
          </a:prstGeom>
          <a:noFill/>
        </p:spPr>
        <p:txBody>
          <a:bodyPr wrap="none" rtlCol="0">
            <a:spAutoFit/>
          </a:bodyPr>
          <a:lstStyle/>
          <a:p>
            <a:r>
              <a:rPr lang="en-US" dirty="0" smtClean="0"/>
              <a:t>Router</a:t>
            </a:r>
            <a:endParaRPr lang="en-US" dirty="0"/>
          </a:p>
        </p:txBody>
      </p:sp>
      <p:sp>
        <p:nvSpPr>
          <p:cNvPr id="16" name="TextBox 15"/>
          <p:cNvSpPr txBox="1"/>
          <p:nvPr/>
        </p:nvSpPr>
        <p:spPr>
          <a:xfrm>
            <a:off x="3394807" y="2858990"/>
            <a:ext cx="1518364" cy="369332"/>
          </a:xfrm>
          <a:prstGeom prst="rect">
            <a:avLst/>
          </a:prstGeom>
          <a:noFill/>
        </p:spPr>
        <p:txBody>
          <a:bodyPr wrap="none" rtlCol="0">
            <a:spAutoFit/>
          </a:bodyPr>
          <a:lstStyle/>
          <a:p>
            <a:r>
              <a:rPr lang="en-US" dirty="0" smtClean="0"/>
              <a:t>100 </a:t>
            </a:r>
            <a:r>
              <a:rPr lang="en-US" dirty="0" err="1" smtClean="0"/>
              <a:t>pkt</a:t>
            </a:r>
            <a:r>
              <a:rPr lang="en-US" dirty="0" smtClean="0"/>
              <a:t> buffer</a:t>
            </a:r>
            <a:endParaRPr lang="en-US" dirty="0"/>
          </a:p>
        </p:txBody>
      </p:sp>
      <p:sp>
        <p:nvSpPr>
          <p:cNvPr id="18" name="Text Box 10"/>
          <p:cNvSpPr txBox="1">
            <a:spLocks noChangeArrowheads="1"/>
          </p:cNvSpPr>
          <p:nvPr/>
        </p:nvSpPr>
        <p:spPr bwMode="auto">
          <a:xfrm>
            <a:off x="5125581" y="1818687"/>
            <a:ext cx="10465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a:latin typeface="+mn-lt"/>
                <a:ea typeface="+mn-ea"/>
              </a:rPr>
              <a:t>Capacity:</a:t>
            </a:r>
          </a:p>
          <a:p>
            <a:pPr algn="ctr"/>
            <a:r>
              <a:rPr lang="en-US" sz="1800" dirty="0" smtClean="0">
                <a:latin typeface="+mn-lt"/>
                <a:ea typeface="+mn-ea"/>
              </a:rPr>
              <a:t>10 </a:t>
            </a:r>
            <a:r>
              <a:rPr lang="en-US" sz="1800" dirty="0" err="1" smtClean="0">
                <a:latin typeface="+mn-lt"/>
                <a:ea typeface="+mn-ea"/>
              </a:rPr>
              <a:t>pkt</a:t>
            </a:r>
            <a:r>
              <a:rPr lang="en-US" sz="1800" dirty="0" smtClean="0">
                <a:latin typeface="+mn-lt"/>
                <a:ea typeface="+mn-ea"/>
              </a:rPr>
              <a:t>/</a:t>
            </a:r>
            <a:r>
              <a:rPr lang="en-US" sz="1800" dirty="0">
                <a:latin typeface="+mn-lt"/>
                <a:ea typeface="+mn-ea"/>
              </a:rPr>
              <a:t>s</a:t>
            </a:r>
          </a:p>
        </p:txBody>
      </p:sp>
      <p:sp>
        <p:nvSpPr>
          <p:cNvPr id="19" name="TextBox 18"/>
          <p:cNvSpPr txBox="1"/>
          <p:nvPr/>
        </p:nvSpPr>
        <p:spPr>
          <a:xfrm>
            <a:off x="5125581" y="2465018"/>
            <a:ext cx="1031051" cy="646331"/>
          </a:xfrm>
          <a:prstGeom prst="rect">
            <a:avLst/>
          </a:prstGeom>
          <a:noFill/>
        </p:spPr>
        <p:txBody>
          <a:bodyPr wrap="none" rtlCol="0">
            <a:spAutoFit/>
          </a:bodyPr>
          <a:lstStyle/>
          <a:p>
            <a:r>
              <a:rPr lang="en-US" dirty="0" smtClean="0"/>
              <a:t>One-way </a:t>
            </a:r>
          </a:p>
          <a:p>
            <a:r>
              <a:rPr lang="en-US" dirty="0" smtClean="0"/>
              <a:t>Delay: 1s</a:t>
            </a:r>
            <a:endParaRPr lang="en-US" dirty="0"/>
          </a:p>
        </p:txBody>
      </p:sp>
    </p:spTree>
    <p:extLst>
      <p:ext uri="{BB962C8B-B14F-4D97-AF65-F5344CB8AC3E}">
        <p14:creationId xmlns:p14="http://schemas.microsoft.com/office/powerpoint/2010/main" val="30291705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8" grpId="0" animBg="1"/>
      <p:bldP spid="9" grpId="0"/>
      <p:bldP spid="14" grpId="0"/>
      <p:bldP spid="15" grpId="0"/>
      <p:bldP spid="16" grpId="0"/>
      <p:bldP spid="18"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(Quiz 2, S’11)</a:t>
            </a:r>
            <a:endParaRPr lang="en-US" dirty="0"/>
          </a:p>
        </p:txBody>
      </p:sp>
      <p:sp>
        <p:nvSpPr>
          <p:cNvPr id="3" name="Content Placeholder 2"/>
          <p:cNvSpPr>
            <a:spLocks noGrp="1"/>
          </p:cNvSpPr>
          <p:nvPr>
            <p:ph idx="1"/>
          </p:nvPr>
        </p:nvSpPr>
        <p:spPr>
          <a:xfrm>
            <a:off x="457200" y="3516923"/>
            <a:ext cx="8229600" cy="2609240"/>
          </a:xfrm>
        </p:spPr>
        <p:txBody>
          <a:bodyPr/>
          <a:lstStyle/>
          <a:p>
            <a:pPr marL="0" indent="0">
              <a:buNone/>
            </a:pPr>
            <a:r>
              <a:rPr lang="en-US" b="1" dirty="0" smtClean="0"/>
              <a:t>Question 2:</a:t>
            </a:r>
          </a:p>
          <a:p>
            <a:pPr marL="0" indent="0">
              <a:buNone/>
            </a:pPr>
            <a:r>
              <a:rPr lang="en-US" dirty="0" smtClean="0"/>
              <a:t>What’s the max-throughput (in </a:t>
            </a:r>
            <a:r>
              <a:rPr lang="en-US" dirty="0" err="1" smtClean="0"/>
              <a:t>pkts</a:t>
            </a:r>
            <a:r>
              <a:rPr lang="en-US" dirty="0" smtClean="0"/>
              <a:t>/s) if the source uses </a:t>
            </a:r>
            <a:r>
              <a:rPr lang="en-US" dirty="0" err="1" smtClean="0">
                <a:solidFill>
                  <a:srgbClr val="0000FF"/>
                </a:solidFill>
              </a:rPr>
              <a:t>cwnd</a:t>
            </a:r>
            <a:r>
              <a:rPr lang="en-US" dirty="0" smtClean="0">
                <a:solidFill>
                  <a:srgbClr val="0000FF"/>
                </a:solidFill>
              </a:rPr>
              <a:t> = 20 </a:t>
            </a:r>
            <a:r>
              <a:rPr lang="en-US" dirty="0" err="1" smtClean="0">
                <a:solidFill>
                  <a:srgbClr val="0000FF"/>
                </a:solidFill>
              </a:rPr>
              <a:t>pkts</a:t>
            </a:r>
            <a:r>
              <a:rPr lang="en-US" dirty="0" smtClean="0"/>
              <a:t>?</a:t>
            </a:r>
          </a:p>
          <a:p>
            <a:pPr marL="0" indent="0">
              <a:buNone/>
            </a:pPr>
            <a:r>
              <a:rPr lang="en-US" sz="2000" dirty="0" smtClean="0"/>
              <a:t>(Assume ACKs are delivered instantly)</a:t>
            </a:r>
            <a:endParaRPr lang="en-US" sz="2000" dirty="0"/>
          </a:p>
        </p:txBody>
      </p:sp>
      <p:sp>
        <p:nvSpPr>
          <p:cNvPr id="4" name="Line 7"/>
          <p:cNvSpPr>
            <a:spLocks noChangeShapeType="1"/>
          </p:cNvSpPr>
          <p:nvPr/>
        </p:nvSpPr>
        <p:spPr bwMode="auto">
          <a:xfrm flipV="1">
            <a:off x="1790700" y="2513546"/>
            <a:ext cx="169203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 name="Line 9"/>
          <p:cNvSpPr>
            <a:spLocks noChangeShapeType="1"/>
          </p:cNvSpPr>
          <p:nvPr/>
        </p:nvSpPr>
        <p:spPr bwMode="auto">
          <a:xfrm>
            <a:off x="4762500" y="2513546"/>
            <a:ext cx="1714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 name="Oval 3"/>
          <p:cNvSpPr>
            <a:spLocks noChangeArrowheads="1"/>
          </p:cNvSpPr>
          <p:nvPr/>
        </p:nvSpPr>
        <p:spPr bwMode="auto">
          <a:xfrm>
            <a:off x="1333500" y="2330984"/>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dirty="0"/>
              <a:t>S</a:t>
            </a:r>
            <a:r>
              <a:rPr lang="en-US" sz="2000" baseline="-25000" dirty="0"/>
              <a:t>1</a:t>
            </a:r>
          </a:p>
        </p:txBody>
      </p:sp>
      <p:sp>
        <p:nvSpPr>
          <p:cNvPr id="8" name="Oval 6"/>
          <p:cNvSpPr>
            <a:spLocks noChangeArrowheads="1"/>
          </p:cNvSpPr>
          <p:nvPr/>
        </p:nvSpPr>
        <p:spPr bwMode="auto">
          <a:xfrm>
            <a:off x="6477000" y="2271599"/>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dirty="0"/>
              <a:t>D</a:t>
            </a:r>
            <a:endParaRPr lang="en-US" sz="2000" baseline="-25000" dirty="0"/>
          </a:p>
        </p:txBody>
      </p:sp>
      <p:sp>
        <p:nvSpPr>
          <p:cNvPr id="9" name="Text Box 10"/>
          <p:cNvSpPr txBox="1">
            <a:spLocks noChangeArrowheads="1"/>
          </p:cNvSpPr>
          <p:nvPr/>
        </p:nvSpPr>
        <p:spPr bwMode="auto">
          <a:xfrm>
            <a:off x="2083057" y="1805660"/>
            <a:ext cx="10859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a:latin typeface="+mn-lt"/>
                <a:ea typeface="+mn-ea"/>
              </a:rPr>
              <a:t>Capacity:</a:t>
            </a:r>
          </a:p>
          <a:p>
            <a:pPr algn="ctr"/>
            <a:r>
              <a:rPr lang="en-US" sz="1800" dirty="0" smtClean="0">
                <a:latin typeface="+mn-lt"/>
                <a:ea typeface="+mn-ea"/>
              </a:rPr>
              <a:t>100 </a:t>
            </a:r>
            <a:r>
              <a:rPr lang="en-US" sz="1800" dirty="0" err="1" smtClean="0">
                <a:latin typeface="+mn-lt"/>
                <a:ea typeface="+mn-ea"/>
              </a:rPr>
              <a:t>pkt</a:t>
            </a:r>
            <a:r>
              <a:rPr lang="en-US" sz="1800" dirty="0" smtClean="0">
                <a:latin typeface="+mn-lt"/>
                <a:ea typeface="+mn-ea"/>
              </a:rPr>
              <a:t>/</a:t>
            </a:r>
            <a:r>
              <a:rPr lang="en-US" sz="1800" dirty="0">
                <a:latin typeface="+mn-lt"/>
                <a:ea typeface="+mn-ea"/>
              </a:rPr>
              <a:t>s</a:t>
            </a:r>
          </a:p>
        </p:txBody>
      </p:sp>
      <p:grpSp>
        <p:nvGrpSpPr>
          <p:cNvPr id="11" name="Group 151"/>
          <p:cNvGrpSpPr>
            <a:grpSpLocks/>
          </p:cNvGrpSpPr>
          <p:nvPr/>
        </p:nvGrpSpPr>
        <p:grpSpPr bwMode="auto">
          <a:xfrm>
            <a:off x="3482730" y="2208746"/>
            <a:ext cx="1295400" cy="609600"/>
            <a:chOff x="4032" y="480"/>
            <a:chExt cx="768" cy="576"/>
          </a:xfrm>
          <a:gradFill>
            <a:gsLst>
              <a:gs pos="0">
                <a:schemeClr val="bg1"/>
              </a:gs>
              <a:gs pos="100000">
                <a:schemeClr val="hlink"/>
              </a:gs>
            </a:gsLst>
            <a:lin ang="0" scaled="1"/>
          </a:gradFill>
        </p:grpSpPr>
        <p:sp>
          <p:nvSpPr>
            <p:cNvPr id="12" name="Freeform 152"/>
            <p:cNvSpPr>
              <a:spLocks/>
            </p:cNvSpPr>
            <p:nvPr/>
          </p:nvSpPr>
          <p:spPr bwMode="auto">
            <a:xfrm>
              <a:off x="4032" y="480"/>
              <a:ext cx="768" cy="576"/>
            </a:xfrm>
            <a:custGeom>
              <a:avLst/>
              <a:gdLst>
                <a:gd name="T0" fmla="*/ 0 w 768"/>
                <a:gd name="T1" fmla="*/ 0 h 576"/>
                <a:gd name="T2" fmla="*/ 768 w 768"/>
                <a:gd name="T3" fmla="*/ 0 h 576"/>
                <a:gd name="T4" fmla="*/ 768 w 768"/>
                <a:gd name="T5" fmla="*/ 576 h 576"/>
                <a:gd name="T6" fmla="*/ 0 w 768"/>
                <a:gd name="T7" fmla="*/ 576 h 576"/>
                <a:gd name="T8" fmla="*/ 0 60000 65536"/>
                <a:gd name="T9" fmla="*/ 0 60000 65536"/>
                <a:gd name="T10" fmla="*/ 0 60000 65536"/>
                <a:gd name="T11" fmla="*/ 0 60000 65536"/>
                <a:gd name="T12" fmla="*/ 0 w 768"/>
                <a:gd name="T13" fmla="*/ 0 h 576"/>
                <a:gd name="T14" fmla="*/ 768 w 768"/>
                <a:gd name="T15" fmla="*/ 576 h 576"/>
              </a:gdLst>
              <a:ahLst/>
              <a:cxnLst>
                <a:cxn ang="T8">
                  <a:pos x="T0" y="T1"/>
                </a:cxn>
                <a:cxn ang="T9">
                  <a:pos x="T2" y="T3"/>
                </a:cxn>
                <a:cxn ang="T10">
                  <a:pos x="T4" y="T5"/>
                </a:cxn>
                <a:cxn ang="T11">
                  <a:pos x="T6" y="T7"/>
                </a:cxn>
              </a:cxnLst>
              <a:rect l="T12" t="T13" r="T14" b="T15"/>
              <a:pathLst>
                <a:path w="768" h="576">
                  <a:moveTo>
                    <a:pt x="0" y="0"/>
                  </a:moveTo>
                  <a:lnTo>
                    <a:pt x="768" y="0"/>
                  </a:lnTo>
                  <a:lnTo>
                    <a:pt x="768" y="576"/>
                  </a:lnTo>
                  <a:lnTo>
                    <a:pt x="0" y="576"/>
                  </a:lnTo>
                </a:path>
              </a:pathLst>
            </a:custGeom>
            <a:grpFill/>
            <a:ln w="28575">
              <a:solidFill>
                <a:schemeClr val="tx1"/>
              </a:solidFill>
              <a:round/>
              <a:headEnd/>
              <a:tailEnd/>
            </a:ln>
          </p:spPr>
          <p:txBody>
            <a:bodyPr/>
            <a:lstStyle/>
            <a:p>
              <a:endParaRPr lang="en-US">
                <a:solidFill>
                  <a:srgbClr val="333399"/>
                </a:solidFill>
              </a:endParaRPr>
            </a:p>
          </p:txBody>
        </p:sp>
        <p:sp>
          <p:nvSpPr>
            <p:cNvPr id="13" name="Line 153"/>
            <p:cNvSpPr>
              <a:spLocks noChangeShapeType="1"/>
            </p:cNvSpPr>
            <p:nvPr/>
          </p:nvSpPr>
          <p:spPr bwMode="auto">
            <a:xfrm>
              <a:off x="4664" y="653"/>
              <a:ext cx="0" cy="288"/>
            </a:xfrm>
            <a:prstGeom prst="line">
              <a:avLst/>
            </a:prstGeom>
            <a:grpFill/>
            <a:ln w="28575">
              <a:solidFill>
                <a:schemeClr val="tx1"/>
              </a:solidFill>
              <a:round/>
              <a:headEnd/>
              <a:tailEnd/>
            </a:ln>
          </p:spPr>
          <p:txBody>
            <a:bodyPr/>
            <a:lstStyle/>
            <a:p>
              <a:endParaRPr lang="en-US"/>
            </a:p>
          </p:txBody>
        </p:sp>
      </p:grpSp>
      <p:sp>
        <p:nvSpPr>
          <p:cNvPr id="14" name="TextBox 13"/>
          <p:cNvSpPr txBox="1"/>
          <p:nvPr/>
        </p:nvSpPr>
        <p:spPr>
          <a:xfrm>
            <a:off x="2102737" y="2451991"/>
            <a:ext cx="1210588" cy="646331"/>
          </a:xfrm>
          <a:prstGeom prst="rect">
            <a:avLst/>
          </a:prstGeom>
          <a:noFill/>
        </p:spPr>
        <p:txBody>
          <a:bodyPr wrap="none" rtlCol="0">
            <a:spAutoFit/>
          </a:bodyPr>
          <a:lstStyle/>
          <a:p>
            <a:r>
              <a:rPr lang="en-US" dirty="0" smtClean="0"/>
              <a:t>One-way </a:t>
            </a:r>
          </a:p>
          <a:p>
            <a:r>
              <a:rPr lang="en-US" dirty="0" smtClean="0"/>
              <a:t>Delay: 0.1s</a:t>
            </a:r>
            <a:endParaRPr lang="en-US" dirty="0"/>
          </a:p>
        </p:txBody>
      </p:sp>
      <p:sp>
        <p:nvSpPr>
          <p:cNvPr id="15" name="TextBox 14"/>
          <p:cNvSpPr txBox="1"/>
          <p:nvPr/>
        </p:nvSpPr>
        <p:spPr>
          <a:xfrm>
            <a:off x="3560884" y="1805660"/>
            <a:ext cx="825867" cy="369332"/>
          </a:xfrm>
          <a:prstGeom prst="rect">
            <a:avLst/>
          </a:prstGeom>
          <a:noFill/>
        </p:spPr>
        <p:txBody>
          <a:bodyPr wrap="none" rtlCol="0">
            <a:spAutoFit/>
          </a:bodyPr>
          <a:lstStyle/>
          <a:p>
            <a:r>
              <a:rPr lang="en-US" dirty="0" smtClean="0"/>
              <a:t>Router</a:t>
            </a:r>
            <a:endParaRPr lang="en-US" dirty="0"/>
          </a:p>
        </p:txBody>
      </p:sp>
      <p:sp>
        <p:nvSpPr>
          <p:cNvPr id="16" name="TextBox 15"/>
          <p:cNvSpPr txBox="1"/>
          <p:nvPr/>
        </p:nvSpPr>
        <p:spPr>
          <a:xfrm>
            <a:off x="3394807" y="2858990"/>
            <a:ext cx="1518364" cy="369332"/>
          </a:xfrm>
          <a:prstGeom prst="rect">
            <a:avLst/>
          </a:prstGeom>
          <a:noFill/>
        </p:spPr>
        <p:txBody>
          <a:bodyPr wrap="none" rtlCol="0">
            <a:spAutoFit/>
          </a:bodyPr>
          <a:lstStyle/>
          <a:p>
            <a:r>
              <a:rPr lang="en-US" dirty="0" smtClean="0"/>
              <a:t>100 </a:t>
            </a:r>
            <a:r>
              <a:rPr lang="en-US" dirty="0" err="1" smtClean="0"/>
              <a:t>pkt</a:t>
            </a:r>
            <a:r>
              <a:rPr lang="en-US" dirty="0" smtClean="0"/>
              <a:t> buffer</a:t>
            </a:r>
            <a:endParaRPr lang="en-US" dirty="0"/>
          </a:p>
        </p:txBody>
      </p:sp>
      <p:sp>
        <p:nvSpPr>
          <p:cNvPr id="18" name="Text Box 10"/>
          <p:cNvSpPr txBox="1">
            <a:spLocks noChangeArrowheads="1"/>
          </p:cNvSpPr>
          <p:nvPr/>
        </p:nvSpPr>
        <p:spPr bwMode="auto">
          <a:xfrm>
            <a:off x="5125581" y="1818687"/>
            <a:ext cx="10465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a:latin typeface="+mn-lt"/>
                <a:ea typeface="+mn-ea"/>
              </a:rPr>
              <a:t>Capacity:</a:t>
            </a:r>
          </a:p>
          <a:p>
            <a:pPr algn="ctr"/>
            <a:r>
              <a:rPr lang="en-US" sz="1800" dirty="0" smtClean="0">
                <a:latin typeface="+mn-lt"/>
                <a:ea typeface="+mn-ea"/>
              </a:rPr>
              <a:t>10 </a:t>
            </a:r>
            <a:r>
              <a:rPr lang="en-US" sz="1800" dirty="0" err="1" smtClean="0">
                <a:latin typeface="+mn-lt"/>
                <a:ea typeface="+mn-ea"/>
              </a:rPr>
              <a:t>pkt</a:t>
            </a:r>
            <a:r>
              <a:rPr lang="en-US" sz="1800" dirty="0" smtClean="0">
                <a:latin typeface="+mn-lt"/>
                <a:ea typeface="+mn-ea"/>
              </a:rPr>
              <a:t>/</a:t>
            </a:r>
            <a:r>
              <a:rPr lang="en-US" sz="1800" dirty="0">
                <a:latin typeface="+mn-lt"/>
                <a:ea typeface="+mn-ea"/>
              </a:rPr>
              <a:t>s</a:t>
            </a:r>
          </a:p>
        </p:txBody>
      </p:sp>
      <p:sp>
        <p:nvSpPr>
          <p:cNvPr id="19" name="TextBox 18"/>
          <p:cNvSpPr txBox="1"/>
          <p:nvPr/>
        </p:nvSpPr>
        <p:spPr>
          <a:xfrm>
            <a:off x="5125581" y="2465018"/>
            <a:ext cx="1031051" cy="646331"/>
          </a:xfrm>
          <a:prstGeom prst="rect">
            <a:avLst/>
          </a:prstGeom>
          <a:noFill/>
        </p:spPr>
        <p:txBody>
          <a:bodyPr wrap="none" rtlCol="0">
            <a:spAutoFit/>
          </a:bodyPr>
          <a:lstStyle/>
          <a:p>
            <a:r>
              <a:rPr lang="en-US" dirty="0" smtClean="0"/>
              <a:t>One-way </a:t>
            </a:r>
          </a:p>
          <a:p>
            <a:r>
              <a:rPr lang="en-US" dirty="0" smtClean="0"/>
              <a:t>Delay: 1s</a:t>
            </a:r>
            <a:endParaRPr lang="en-US" dirty="0"/>
          </a:p>
        </p:txBody>
      </p:sp>
    </p:spTree>
    <p:extLst>
      <p:ext uri="{BB962C8B-B14F-4D97-AF65-F5344CB8AC3E}">
        <p14:creationId xmlns:p14="http://schemas.microsoft.com/office/powerpoint/2010/main" val="105495162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(Quiz 2, S’11)</a:t>
            </a:r>
            <a:endParaRPr lang="en-US" dirty="0"/>
          </a:p>
        </p:txBody>
      </p:sp>
      <p:sp>
        <p:nvSpPr>
          <p:cNvPr id="3" name="Content Placeholder 2"/>
          <p:cNvSpPr>
            <a:spLocks noGrp="1"/>
          </p:cNvSpPr>
          <p:nvPr>
            <p:ph idx="1"/>
          </p:nvPr>
        </p:nvSpPr>
        <p:spPr>
          <a:xfrm>
            <a:off x="457200" y="3516923"/>
            <a:ext cx="8229600" cy="2609240"/>
          </a:xfrm>
        </p:spPr>
        <p:txBody>
          <a:bodyPr/>
          <a:lstStyle/>
          <a:p>
            <a:pPr marL="0" indent="0">
              <a:buNone/>
            </a:pPr>
            <a:r>
              <a:rPr lang="en-US" b="1" dirty="0" smtClean="0"/>
              <a:t>Question 3:</a:t>
            </a:r>
          </a:p>
          <a:p>
            <a:pPr marL="0" indent="0">
              <a:buNone/>
            </a:pPr>
            <a:r>
              <a:rPr lang="en-US" dirty="0" smtClean="0"/>
              <a:t>What’s the maximum </a:t>
            </a:r>
            <a:r>
              <a:rPr lang="en-US" dirty="0" err="1" smtClean="0"/>
              <a:t>cwnd</a:t>
            </a:r>
            <a:r>
              <a:rPr lang="en-US" dirty="0" smtClean="0"/>
              <a:t> that TCP’s AIMD can have?</a:t>
            </a:r>
            <a:endParaRPr lang="en-US" sz="2000" dirty="0"/>
          </a:p>
        </p:txBody>
      </p:sp>
      <p:sp>
        <p:nvSpPr>
          <p:cNvPr id="4" name="Line 7"/>
          <p:cNvSpPr>
            <a:spLocks noChangeShapeType="1"/>
          </p:cNvSpPr>
          <p:nvPr/>
        </p:nvSpPr>
        <p:spPr bwMode="auto">
          <a:xfrm flipV="1">
            <a:off x="1790700" y="2513546"/>
            <a:ext cx="169203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 name="Line 9"/>
          <p:cNvSpPr>
            <a:spLocks noChangeShapeType="1"/>
          </p:cNvSpPr>
          <p:nvPr/>
        </p:nvSpPr>
        <p:spPr bwMode="auto">
          <a:xfrm>
            <a:off x="4762500" y="2513546"/>
            <a:ext cx="1714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 name="Oval 3"/>
          <p:cNvSpPr>
            <a:spLocks noChangeArrowheads="1"/>
          </p:cNvSpPr>
          <p:nvPr/>
        </p:nvSpPr>
        <p:spPr bwMode="auto">
          <a:xfrm>
            <a:off x="1333500" y="2330984"/>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dirty="0"/>
              <a:t>S</a:t>
            </a:r>
            <a:r>
              <a:rPr lang="en-US" sz="2000" baseline="-25000" dirty="0"/>
              <a:t>1</a:t>
            </a:r>
          </a:p>
        </p:txBody>
      </p:sp>
      <p:sp>
        <p:nvSpPr>
          <p:cNvPr id="8" name="Oval 6"/>
          <p:cNvSpPr>
            <a:spLocks noChangeArrowheads="1"/>
          </p:cNvSpPr>
          <p:nvPr/>
        </p:nvSpPr>
        <p:spPr bwMode="auto">
          <a:xfrm>
            <a:off x="6477000" y="2271599"/>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dirty="0"/>
              <a:t>D</a:t>
            </a:r>
            <a:endParaRPr lang="en-US" sz="2000" baseline="-25000" dirty="0"/>
          </a:p>
        </p:txBody>
      </p:sp>
      <p:sp>
        <p:nvSpPr>
          <p:cNvPr id="9" name="Text Box 10"/>
          <p:cNvSpPr txBox="1">
            <a:spLocks noChangeArrowheads="1"/>
          </p:cNvSpPr>
          <p:nvPr/>
        </p:nvSpPr>
        <p:spPr bwMode="auto">
          <a:xfrm>
            <a:off x="2083057" y="1805660"/>
            <a:ext cx="10859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a:latin typeface="+mn-lt"/>
                <a:ea typeface="+mn-ea"/>
              </a:rPr>
              <a:t>Capacity:</a:t>
            </a:r>
          </a:p>
          <a:p>
            <a:pPr algn="ctr"/>
            <a:r>
              <a:rPr lang="en-US" sz="1800" dirty="0" smtClean="0">
                <a:latin typeface="+mn-lt"/>
                <a:ea typeface="+mn-ea"/>
              </a:rPr>
              <a:t>100 </a:t>
            </a:r>
            <a:r>
              <a:rPr lang="en-US" sz="1800" dirty="0" err="1" smtClean="0">
                <a:latin typeface="+mn-lt"/>
                <a:ea typeface="+mn-ea"/>
              </a:rPr>
              <a:t>pkt</a:t>
            </a:r>
            <a:r>
              <a:rPr lang="en-US" sz="1800" dirty="0" smtClean="0">
                <a:latin typeface="+mn-lt"/>
                <a:ea typeface="+mn-ea"/>
              </a:rPr>
              <a:t>/</a:t>
            </a:r>
            <a:r>
              <a:rPr lang="en-US" sz="1800" dirty="0">
                <a:latin typeface="+mn-lt"/>
                <a:ea typeface="+mn-ea"/>
              </a:rPr>
              <a:t>s</a:t>
            </a:r>
          </a:p>
        </p:txBody>
      </p:sp>
      <p:grpSp>
        <p:nvGrpSpPr>
          <p:cNvPr id="11" name="Group 151"/>
          <p:cNvGrpSpPr>
            <a:grpSpLocks/>
          </p:cNvGrpSpPr>
          <p:nvPr/>
        </p:nvGrpSpPr>
        <p:grpSpPr bwMode="auto">
          <a:xfrm>
            <a:off x="3482730" y="2208746"/>
            <a:ext cx="1295400" cy="609600"/>
            <a:chOff x="4032" y="480"/>
            <a:chExt cx="768" cy="576"/>
          </a:xfrm>
          <a:gradFill>
            <a:gsLst>
              <a:gs pos="0">
                <a:schemeClr val="bg1"/>
              </a:gs>
              <a:gs pos="100000">
                <a:schemeClr val="hlink"/>
              </a:gs>
            </a:gsLst>
            <a:lin ang="0" scaled="1"/>
          </a:gradFill>
        </p:grpSpPr>
        <p:sp>
          <p:nvSpPr>
            <p:cNvPr id="12" name="Freeform 152"/>
            <p:cNvSpPr>
              <a:spLocks/>
            </p:cNvSpPr>
            <p:nvPr/>
          </p:nvSpPr>
          <p:spPr bwMode="auto">
            <a:xfrm>
              <a:off x="4032" y="480"/>
              <a:ext cx="768" cy="576"/>
            </a:xfrm>
            <a:custGeom>
              <a:avLst/>
              <a:gdLst>
                <a:gd name="T0" fmla="*/ 0 w 768"/>
                <a:gd name="T1" fmla="*/ 0 h 576"/>
                <a:gd name="T2" fmla="*/ 768 w 768"/>
                <a:gd name="T3" fmla="*/ 0 h 576"/>
                <a:gd name="T4" fmla="*/ 768 w 768"/>
                <a:gd name="T5" fmla="*/ 576 h 576"/>
                <a:gd name="T6" fmla="*/ 0 w 768"/>
                <a:gd name="T7" fmla="*/ 576 h 576"/>
                <a:gd name="T8" fmla="*/ 0 60000 65536"/>
                <a:gd name="T9" fmla="*/ 0 60000 65536"/>
                <a:gd name="T10" fmla="*/ 0 60000 65536"/>
                <a:gd name="T11" fmla="*/ 0 60000 65536"/>
                <a:gd name="T12" fmla="*/ 0 w 768"/>
                <a:gd name="T13" fmla="*/ 0 h 576"/>
                <a:gd name="T14" fmla="*/ 768 w 768"/>
                <a:gd name="T15" fmla="*/ 576 h 576"/>
              </a:gdLst>
              <a:ahLst/>
              <a:cxnLst>
                <a:cxn ang="T8">
                  <a:pos x="T0" y="T1"/>
                </a:cxn>
                <a:cxn ang="T9">
                  <a:pos x="T2" y="T3"/>
                </a:cxn>
                <a:cxn ang="T10">
                  <a:pos x="T4" y="T5"/>
                </a:cxn>
                <a:cxn ang="T11">
                  <a:pos x="T6" y="T7"/>
                </a:cxn>
              </a:cxnLst>
              <a:rect l="T12" t="T13" r="T14" b="T15"/>
              <a:pathLst>
                <a:path w="768" h="576">
                  <a:moveTo>
                    <a:pt x="0" y="0"/>
                  </a:moveTo>
                  <a:lnTo>
                    <a:pt x="768" y="0"/>
                  </a:lnTo>
                  <a:lnTo>
                    <a:pt x="768" y="576"/>
                  </a:lnTo>
                  <a:lnTo>
                    <a:pt x="0" y="576"/>
                  </a:lnTo>
                </a:path>
              </a:pathLst>
            </a:custGeom>
            <a:grpFill/>
            <a:ln w="28575">
              <a:solidFill>
                <a:schemeClr val="tx1"/>
              </a:solidFill>
              <a:round/>
              <a:headEnd/>
              <a:tailEnd/>
            </a:ln>
          </p:spPr>
          <p:txBody>
            <a:bodyPr/>
            <a:lstStyle/>
            <a:p>
              <a:endParaRPr lang="en-US">
                <a:solidFill>
                  <a:srgbClr val="333399"/>
                </a:solidFill>
              </a:endParaRPr>
            </a:p>
          </p:txBody>
        </p:sp>
        <p:sp>
          <p:nvSpPr>
            <p:cNvPr id="13" name="Line 153"/>
            <p:cNvSpPr>
              <a:spLocks noChangeShapeType="1"/>
            </p:cNvSpPr>
            <p:nvPr/>
          </p:nvSpPr>
          <p:spPr bwMode="auto">
            <a:xfrm>
              <a:off x="4664" y="653"/>
              <a:ext cx="0" cy="288"/>
            </a:xfrm>
            <a:prstGeom prst="line">
              <a:avLst/>
            </a:prstGeom>
            <a:grpFill/>
            <a:ln w="28575">
              <a:solidFill>
                <a:schemeClr val="tx1"/>
              </a:solidFill>
              <a:round/>
              <a:headEnd/>
              <a:tailEnd/>
            </a:ln>
          </p:spPr>
          <p:txBody>
            <a:bodyPr/>
            <a:lstStyle/>
            <a:p>
              <a:endParaRPr lang="en-US"/>
            </a:p>
          </p:txBody>
        </p:sp>
      </p:grpSp>
      <p:sp>
        <p:nvSpPr>
          <p:cNvPr id="14" name="TextBox 13"/>
          <p:cNvSpPr txBox="1"/>
          <p:nvPr/>
        </p:nvSpPr>
        <p:spPr>
          <a:xfrm>
            <a:off x="2102737" y="2451991"/>
            <a:ext cx="1210588" cy="646331"/>
          </a:xfrm>
          <a:prstGeom prst="rect">
            <a:avLst/>
          </a:prstGeom>
          <a:noFill/>
        </p:spPr>
        <p:txBody>
          <a:bodyPr wrap="none" rtlCol="0">
            <a:spAutoFit/>
          </a:bodyPr>
          <a:lstStyle/>
          <a:p>
            <a:r>
              <a:rPr lang="en-US" dirty="0" smtClean="0"/>
              <a:t>One-way </a:t>
            </a:r>
          </a:p>
          <a:p>
            <a:r>
              <a:rPr lang="en-US" dirty="0" smtClean="0"/>
              <a:t>Delay: 0.1s</a:t>
            </a:r>
            <a:endParaRPr lang="en-US" dirty="0"/>
          </a:p>
        </p:txBody>
      </p:sp>
      <p:sp>
        <p:nvSpPr>
          <p:cNvPr id="15" name="TextBox 14"/>
          <p:cNvSpPr txBox="1"/>
          <p:nvPr/>
        </p:nvSpPr>
        <p:spPr>
          <a:xfrm>
            <a:off x="3560884" y="1805660"/>
            <a:ext cx="825867" cy="369332"/>
          </a:xfrm>
          <a:prstGeom prst="rect">
            <a:avLst/>
          </a:prstGeom>
          <a:noFill/>
        </p:spPr>
        <p:txBody>
          <a:bodyPr wrap="none" rtlCol="0">
            <a:spAutoFit/>
          </a:bodyPr>
          <a:lstStyle/>
          <a:p>
            <a:r>
              <a:rPr lang="en-US" dirty="0" smtClean="0"/>
              <a:t>Router</a:t>
            </a:r>
            <a:endParaRPr lang="en-US" dirty="0"/>
          </a:p>
        </p:txBody>
      </p:sp>
      <p:sp>
        <p:nvSpPr>
          <p:cNvPr id="16" name="TextBox 15"/>
          <p:cNvSpPr txBox="1"/>
          <p:nvPr/>
        </p:nvSpPr>
        <p:spPr>
          <a:xfrm>
            <a:off x="3394807" y="2858990"/>
            <a:ext cx="1518364" cy="369332"/>
          </a:xfrm>
          <a:prstGeom prst="rect">
            <a:avLst/>
          </a:prstGeom>
          <a:noFill/>
        </p:spPr>
        <p:txBody>
          <a:bodyPr wrap="none" rtlCol="0">
            <a:spAutoFit/>
          </a:bodyPr>
          <a:lstStyle/>
          <a:p>
            <a:r>
              <a:rPr lang="en-US" dirty="0" smtClean="0"/>
              <a:t>100 </a:t>
            </a:r>
            <a:r>
              <a:rPr lang="en-US" dirty="0" err="1" smtClean="0"/>
              <a:t>pkt</a:t>
            </a:r>
            <a:r>
              <a:rPr lang="en-US" dirty="0" smtClean="0"/>
              <a:t> buffer</a:t>
            </a:r>
            <a:endParaRPr lang="en-US" dirty="0"/>
          </a:p>
        </p:txBody>
      </p:sp>
      <p:sp>
        <p:nvSpPr>
          <p:cNvPr id="18" name="Text Box 10"/>
          <p:cNvSpPr txBox="1">
            <a:spLocks noChangeArrowheads="1"/>
          </p:cNvSpPr>
          <p:nvPr/>
        </p:nvSpPr>
        <p:spPr bwMode="auto">
          <a:xfrm>
            <a:off x="5125581" y="1818687"/>
            <a:ext cx="10465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a:latin typeface="+mn-lt"/>
                <a:ea typeface="+mn-ea"/>
              </a:rPr>
              <a:t>Capacity:</a:t>
            </a:r>
          </a:p>
          <a:p>
            <a:pPr algn="ctr"/>
            <a:r>
              <a:rPr lang="en-US" sz="1800" dirty="0" smtClean="0">
                <a:latin typeface="+mn-lt"/>
                <a:ea typeface="+mn-ea"/>
              </a:rPr>
              <a:t>10 </a:t>
            </a:r>
            <a:r>
              <a:rPr lang="en-US" sz="1800" dirty="0" err="1" smtClean="0">
                <a:latin typeface="+mn-lt"/>
                <a:ea typeface="+mn-ea"/>
              </a:rPr>
              <a:t>pkt</a:t>
            </a:r>
            <a:r>
              <a:rPr lang="en-US" sz="1800" dirty="0" smtClean="0">
                <a:latin typeface="+mn-lt"/>
                <a:ea typeface="+mn-ea"/>
              </a:rPr>
              <a:t>/</a:t>
            </a:r>
            <a:r>
              <a:rPr lang="en-US" sz="1800" dirty="0">
                <a:latin typeface="+mn-lt"/>
                <a:ea typeface="+mn-ea"/>
              </a:rPr>
              <a:t>s</a:t>
            </a:r>
          </a:p>
        </p:txBody>
      </p:sp>
      <p:sp>
        <p:nvSpPr>
          <p:cNvPr id="19" name="TextBox 18"/>
          <p:cNvSpPr txBox="1"/>
          <p:nvPr/>
        </p:nvSpPr>
        <p:spPr>
          <a:xfrm>
            <a:off x="5125581" y="2465018"/>
            <a:ext cx="1031051" cy="646331"/>
          </a:xfrm>
          <a:prstGeom prst="rect">
            <a:avLst/>
          </a:prstGeom>
          <a:noFill/>
        </p:spPr>
        <p:txBody>
          <a:bodyPr wrap="none" rtlCol="0">
            <a:spAutoFit/>
          </a:bodyPr>
          <a:lstStyle/>
          <a:p>
            <a:r>
              <a:rPr lang="en-US" dirty="0" smtClean="0"/>
              <a:t>One-way </a:t>
            </a:r>
          </a:p>
          <a:p>
            <a:r>
              <a:rPr lang="en-US" dirty="0" smtClean="0"/>
              <a:t>Delay: 1s</a:t>
            </a:r>
            <a:endParaRPr lang="en-US" dirty="0"/>
          </a:p>
        </p:txBody>
      </p:sp>
    </p:spTree>
    <p:extLst>
      <p:ext uri="{BB962C8B-B14F-4D97-AF65-F5344CB8AC3E}">
        <p14:creationId xmlns:p14="http://schemas.microsoft.com/office/powerpoint/2010/main" val="4727315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A big problem</a:t>
            </a:r>
            <a:endParaRPr lang="en-US" dirty="0"/>
          </a:p>
        </p:txBody>
      </p:sp>
      <p:sp>
        <p:nvSpPr>
          <p:cNvPr id="3" name="Content Placeholder 2"/>
          <p:cNvSpPr>
            <a:spLocks noGrp="1"/>
          </p:cNvSpPr>
          <p:nvPr>
            <p:ph idx="1"/>
          </p:nvPr>
        </p:nvSpPr>
        <p:spPr>
          <a:xfrm>
            <a:off x="496395" y="1312060"/>
            <a:ext cx="8229600" cy="1270529"/>
          </a:xfrm>
        </p:spPr>
        <p:txBody>
          <a:bodyPr>
            <a:normAutofit/>
          </a:bodyPr>
          <a:lstStyle/>
          <a:p>
            <a:r>
              <a:rPr lang="en-US" sz="2800" dirty="0"/>
              <a:t>Sources in the Internet are compete for bandwidth and buffer space</a:t>
            </a:r>
          </a:p>
        </p:txBody>
      </p:sp>
      <p:grpSp>
        <p:nvGrpSpPr>
          <p:cNvPr id="15" name="Group 50"/>
          <p:cNvGrpSpPr>
            <a:grpSpLocks/>
          </p:cNvGrpSpPr>
          <p:nvPr/>
        </p:nvGrpSpPr>
        <p:grpSpPr bwMode="auto">
          <a:xfrm>
            <a:off x="1333500" y="2254784"/>
            <a:ext cx="5410200" cy="1981200"/>
            <a:chOff x="1104" y="768"/>
            <a:chExt cx="3408" cy="1248"/>
          </a:xfrm>
        </p:grpSpPr>
        <p:sp>
          <p:nvSpPr>
            <p:cNvPr id="16" name="Line 7"/>
            <p:cNvSpPr>
              <a:spLocks noChangeShapeType="1"/>
            </p:cNvSpPr>
            <p:nvPr/>
          </p:nvSpPr>
          <p:spPr bwMode="auto">
            <a:xfrm>
              <a:off x="1200" y="1008"/>
              <a:ext cx="13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7" name="Line 8"/>
            <p:cNvSpPr>
              <a:spLocks noChangeShapeType="1"/>
            </p:cNvSpPr>
            <p:nvPr/>
          </p:nvSpPr>
          <p:spPr bwMode="auto">
            <a:xfrm flipV="1">
              <a:off x="1248" y="1440"/>
              <a:ext cx="129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8" name="Line 9"/>
            <p:cNvSpPr>
              <a:spLocks noChangeShapeType="1"/>
            </p:cNvSpPr>
            <p:nvPr/>
          </p:nvSpPr>
          <p:spPr bwMode="auto">
            <a:xfrm>
              <a:off x="2784" y="1392"/>
              <a:ext cx="15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9" name="Oval 3"/>
            <p:cNvSpPr>
              <a:spLocks noChangeArrowheads="1"/>
            </p:cNvSpPr>
            <p:nvPr/>
          </p:nvSpPr>
          <p:spPr bwMode="auto">
            <a:xfrm>
              <a:off x="1104" y="816"/>
              <a:ext cx="288" cy="2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dirty="0"/>
                <a:t>S</a:t>
              </a:r>
              <a:r>
                <a:rPr lang="en-US" sz="2000" baseline="-25000" dirty="0"/>
                <a:t>1</a:t>
              </a:r>
            </a:p>
          </p:txBody>
        </p:sp>
        <p:sp>
          <p:nvSpPr>
            <p:cNvPr id="20" name="Oval 4"/>
            <p:cNvSpPr>
              <a:spLocks noChangeArrowheads="1"/>
            </p:cNvSpPr>
            <p:nvPr/>
          </p:nvSpPr>
          <p:spPr bwMode="auto">
            <a:xfrm>
              <a:off x="1104" y="1584"/>
              <a:ext cx="288" cy="2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a:t>S</a:t>
              </a:r>
              <a:r>
                <a:rPr lang="en-US" sz="2000" baseline="-25000"/>
                <a:t>2</a:t>
              </a:r>
            </a:p>
          </p:txBody>
        </p:sp>
        <p:sp>
          <p:nvSpPr>
            <p:cNvPr id="21" name="Oval 5"/>
            <p:cNvSpPr>
              <a:spLocks noChangeArrowheads="1"/>
            </p:cNvSpPr>
            <p:nvPr/>
          </p:nvSpPr>
          <p:spPr bwMode="auto">
            <a:xfrm>
              <a:off x="2304" y="1152"/>
              <a:ext cx="480" cy="48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R1</a:t>
              </a:r>
            </a:p>
          </p:txBody>
        </p:sp>
        <p:sp>
          <p:nvSpPr>
            <p:cNvPr id="22" name="Oval 6"/>
            <p:cNvSpPr>
              <a:spLocks noChangeArrowheads="1"/>
            </p:cNvSpPr>
            <p:nvPr/>
          </p:nvSpPr>
          <p:spPr bwMode="auto">
            <a:xfrm>
              <a:off x="4224" y="1248"/>
              <a:ext cx="288" cy="2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a:t>D</a:t>
              </a:r>
              <a:endParaRPr lang="en-US" sz="2000" baseline="-25000"/>
            </a:p>
          </p:txBody>
        </p:sp>
        <p:sp>
          <p:nvSpPr>
            <p:cNvPr id="23" name="Text Box 10"/>
            <p:cNvSpPr txBox="1">
              <a:spLocks noChangeArrowheads="1"/>
            </p:cNvSpPr>
            <p:nvPr/>
          </p:nvSpPr>
          <p:spPr bwMode="auto">
            <a:xfrm>
              <a:off x="1574" y="768"/>
              <a:ext cx="68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endParaRPr lang="en-US" sz="2000">
                <a:latin typeface="Times New Roman" charset="0"/>
              </a:endParaRPr>
            </a:p>
            <a:p>
              <a:pPr algn="ctr"/>
              <a:r>
                <a:rPr lang="en-US" sz="2000"/>
                <a:t>10Mb/s</a:t>
              </a:r>
            </a:p>
          </p:txBody>
        </p:sp>
        <p:sp>
          <p:nvSpPr>
            <p:cNvPr id="24" name="Text Box 11"/>
            <p:cNvSpPr txBox="1">
              <a:spLocks noChangeArrowheads="1"/>
            </p:cNvSpPr>
            <p:nvPr/>
          </p:nvSpPr>
          <p:spPr bwMode="auto">
            <a:xfrm>
              <a:off x="3264" y="1190"/>
              <a:ext cx="61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endParaRPr lang="en-US" sz="2000">
                <a:latin typeface="Times New Roman" charset="0"/>
              </a:endParaRPr>
            </a:p>
            <a:p>
              <a:pPr algn="ctr"/>
              <a:r>
                <a:rPr lang="en-US" sz="2000"/>
                <a:t>2Mb/s</a:t>
              </a:r>
            </a:p>
          </p:txBody>
        </p:sp>
        <p:sp>
          <p:nvSpPr>
            <p:cNvPr id="25" name="Text Box 12"/>
            <p:cNvSpPr txBox="1">
              <a:spLocks noChangeArrowheads="1"/>
            </p:cNvSpPr>
            <p:nvPr/>
          </p:nvSpPr>
          <p:spPr bwMode="auto">
            <a:xfrm>
              <a:off x="1476" y="1574"/>
              <a:ext cx="78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endParaRPr lang="en-US" sz="2000">
                <a:latin typeface="Times New Roman" charset="0"/>
              </a:endParaRPr>
            </a:p>
            <a:p>
              <a:pPr algn="ctr"/>
              <a:r>
                <a:rPr lang="en-US" sz="2000"/>
                <a:t>100Mb/s</a:t>
              </a:r>
            </a:p>
          </p:txBody>
        </p:sp>
      </p:grpSp>
      <p:sp>
        <p:nvSpPr>
          <p:cNvPr id="43" name="Rectangle 42"/>
          <p:cNvSpPr/>
          <p:nvPr/>
        </p:nvSpPr>
        <p:spPr>
          <a:xfrm>
            <a:off x="470802" y="4305676"/>
            <a:ext cx="8532209" cy="2055948"/>
          </a:xfrm>
          <a:prstGeom prst="rect">
            <a:avLst/>
          </a:prstGeom>
        </p:spPr>
        <p:txBody>
          <a:bodyPr wrap="square">
            <a:spAutoFit/>
          </a:bodyPr>
          <a:lstStyle/>
          <a:p>
            <a:pPr marL="342900" indent="-342900">
              <a:spcBef>
                <a:spcPct val="50000"/>
              </a:spcBef>
              <a:buClr>
                <a:srgbClr val="000099"/>
              </a:buClr>
              <a:buSzPct val="75000"/>
              <a:buFont typeface="Wingdings" charset="0"/>
              <a:buChar char="v"/>
            </a:pPr>
            <a:r>
              <a:rPr lang="en-US" sz="2200" dirty="0" smtClean="0"/>
              <a:t>Why is it a problem?</a:t>
            </a:r>
          </a:p>
          <a:p>
            <a:pPr marL="742950" lvl="1" indent="-285750">
              <a:lnSpc>
                <a:spcPct val="80000"/>
              </a:lnSpc>
              <a:spcBef>
                <a:spcPct val="20000"/>
              </a:spcBef>
              <a:buClr>
                <a:schemeClr val="tx1"/>
              </a:buClr>
              <a:buSzPct val="75000"/>
              <a:buFont typeface="Wingdings" charset="0"/>
              <a:buChar char="v"/>
            </a:pPr>
            <a:r>
              <a:rPr lang="en-US" dirty="0" smtClean="0">
                <a:solidFill>
                  <a:srgbClr val="000099"/>
                </a:solidFill>
              </a:rPr>
              <a:t>Sources are unaware of current state of resource</a:t>
            </a:r>
          </a:p>
          <a:p>
            <a:pPr marL="742950" lvl="1" indent="-285750">
              <a:lnSpc>
                <a:spcPct val="80000"/>
              </a:lnSpc>
              <a:spcBef>
                <a:spcPct val="20000"/>
              </a:spcBef>
              <a:buClr>
                <a:schemeClr val="tx1"/>
              </a:buClr>
              <a:buSzPct val="75000"/>
              <a:buFont typeface="Wingdings" charset="0"/>
              <a:buChar char="v"/>
            </a:pPr>
            <a:r>
              <a:rPr lang="en-US" dirty="0" smtClean="0">
                <a:solidFill>
                  <a:srgbClr val="000099"/>
                </a:solidFill>
              </a:rPr>
              <a:t>Sources </a:t>
            </a:r>
            <a:r>
              <a:rPr lang="en-US" dirty="0">
                <a:solidFill>
                  <a:srgbClr val="000099"/>
                </a:solidFill>
              </a:rPr>
              <a:t>are unaware of each other</a:t>
            </a:r>
          </a:p>
          <a:p>
            <a:pPr marL="342900" indent="-342900">
              <a:spcBef>
                <a:spcPct val="50000"/>
              </a:spcBef>
              <a:buClr>
                <a:srgbClr val="000099"/>
              </a:buClr>
              <a:buSzPct val="75000"/>
              <a:buFont typeface="Wingdings" charset="0"/>
              <a:buChar char="v"/>
            </a:pPr>
            <a:r>
              <a:rPr lang="en-US" sz="2200" dirty="0" smtClean="0"/>
              <a:t>Manifestations:</a:t>
            </a:r>
          </a:p>
          <a:p>
            <a:pPr marL="742950" lvl="1" indent="-285750">
              <a:lnSpc>
                <a:spcPct val="80000"/>
              </a:lnSpc>
              <a:spcBef>
                <a:spcPct val="20000"/>
              </a:spcBef>
              <a:buClr>
                <a:schemeClr val="tx1"/>
              </a:buClr>
              <a:buSzPct val="75000"/>
              <a:buFont typeface="Wingdings" charset="0"/>
              <a:buChar char="v"/>
            </a:pPr>
            <a:r>
              <a:rPr lang="en-US" dirty="0">
                <a:solidFill>
                  <a:srgbClr val="000099"/>
                </a:solidFill>
              </a:rPr>
              <a:t>Lost packets (buffer overflow at routers)</a:t>
            </a:r>
          </a:p>
          <a:p>
            <a:pPr marL="742950" lvl="1" indent="-285750">
              <a:lnSpc>
                <a:spcPct val="80000"/>
              </a:lnSpc>
              <a:spcBef>
                <a:spcPct val="20000"/>
              </a:spcBef>
              <a:buClr>
                <a:schemeClr val="tx1"/>
              </a:buClr>
              <a:buSzPct val="75000"/>
              <a:buFont typeface="Wingdings" charset="0"/>
              <a:buChar char="v"/>
            </a:pPr>
            <a:r>
              <a:rPr lang="en-US" dirty="0">
                <a:solidFill>
                  <a:srgbClr val="000099"/>
                </a:solidFill>
              </a:rPr>
              <a:t>Long delays (queuing in router buffers</a:t>
            </a:r>
            <a:r>
              <a:rPr lang="en-US" dirty="0" smtClean="0">
                <a:solidFill>
                  <a:srgbClr val="000099"/>
                </a:solidFill>
              </a:rPr>
              <a:t>)</a:t>
            </a:r>
            <a:endParaRPr lang="en-US" dirty="0">
              <a:solidFill>
                <a:srgbClr val="000099"/>
              </a:solidFill>
            </a:endParaRPr>
          </a:p>
        </p:txBody>
      </p:sp>
      <p:grpSp>
        <p:nvGrpSpPr>
          <p:cNvPr id="26" name="Group 47"/>
          <p:cNvGrpSpPr>
            <a:grpSpLocks/>
          </p:cNvGrpSpPr>
          <p:nvPr/>
        </p:nvGrpSpPr>
        <p:grpSpPr bwMode="auto">
          <a:xfrm>
            <a:off x="4381500" y="4159784"/>
            <a:ext cx="4267200" cy="1219200"/>
            <a:chOff x="2928" y="2016"/>
            <a:chExt cx="2688" cy="768"/>
          </a:xfrm>
        </p:grpSpPr>
        <p:sp>
          <p:nvSpPr>
            <p:cNvPr id="27" name="AutoShape 21"/>
            <p:cNvSpPr>
              <a:spLocks noChangeArrowheads="1"/>
            </p:cNvSpPr>
            <p:nvPr/>
          </p:nvSpPr>
          <p:spPr bwMode="auto">
            <a:xfrm>
              <a:off x="2928" y="2016"/>
              <a:ext cx="2688" cy="768"/>
            </a:xfrm>
            <a:prstGeom prst="wedgeRectCallout">
              <a:avLst>
                <a:gd name="adj1" fmla="val -61644"/>
                <a:gd name="adj2" fmla="val -104556"/>
              </a:avLst>
            </a:prstGeom>
            <a:solidFill>
              <a:schemeClr val="bg1">
                <a:lumMod val="6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endParaRPr lang="en-US"/>
            </a:p>
          </p:txBody>
        </p:sp>
        <p:sp>
          <p:nvSpPr>
            <p:cNvPr id="28" name="Freeform 13"/>
            <p:cNvSpPr>
              <a:spLocks/>
            </p:cNvSpPr>
            <p:nvPr/>
          </p:nvSpPr>
          <p:spPr bwMode="auto">
            <a:xfrm>
              <a:off x="3552" y="2208"/>
              <a:ext cx="912" cy="432"/>
            </a:xfrm>
            <a:custGeom>
              <a:avLst/>
              <a:gdLst>
                <a:gd name="T0" fmla="*/ 0 w 912"/>
                <a:gd name="T1" fmla="*/ 0 h 432"/>
                <a:gd name="T2" fmla="*/ 912 w 912"/>
                <a:gd name="T3" fmla="*/ 0 h 432"/>
                <a:gd name="T4" fmla="*/ 912 w 912"/>
                <a:gd name="T5" fmla="*/ 432 h 432"/>
                <a:gd name="T6" fmla="*/ 0 w 912"/>
                <a:gd name="T7" fmla="*/ 432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432">
                  <a:moveTo>
                    <a:pt x="0" y="0"/>
                  </a:moveTo>
                  <a:lnTo>
                    <a:pt x="912" y="0"/>
                  </a:lnTo>
                  <a:lnTo>
                    <a:pt x="912" y="432"/>
                  </a:lnTo>
                  <a:lnTo>
                    <a:pt x="0" y="432"/>
                  </a:lnTo>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Oval 14"/>
            <p:cNvSpPr>
              <a:spLocks noChangeArrowheads="1"/>
            </p:cNvSpPr>
            <p:nvPr/>
          </p:nvSpPr>
          <p:spPr bwMode="auto">
            <a:xfrm>
              <a:off x="4704" y="2208"/>
              <a:ext cx="384" cy="38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 name="Line 16"/>
            <p:cNvSpPr>
              <a:spLocks noChangeShapeType="1"/>
            </p:cNvSpPr>
            <p:nvPr/>
          </p:nvSpPr>
          <p:spPr bwMode="auto">
            <a:xfrm>
              <a:off x="4224" y="2208"/>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1" name="Line 17"/>
            <p:cNvSpPr>
              <a:spLocks noChangeShapeType="1"/>
            </p:cNvSpPr>
            <p:nvPr/>
          </p:nvSpPr>
          <p:spPr bwMode="auto">
            <a:xfrm>
              <a:off x="3024" y="2256"/>
              <a:ext cx="576"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2" name="Line 18"/>
            <p:cNvSpPr>
              <a:spLocks noChangeShapeType="1"/>
            </p:cNvSpPr>
            <p:nvPr/>
          </p:nvSpPr>
          <p:spPr bwMode="auto">
            <a:xfrm flipV="1">
              <a:off x="3072" y="2544"/>
              <a:ext cx="528"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3" name="Line 19"/>
            <p:cNvSpPr>
              <a:spLocks noChangeShapeType="1"/>
            </p:cNvSpPr>
            <p:nvPr/>
          </p:nvSpPr>
          <p:spPr bwMode="auto">
            <a:xfrm>
              <a:off x="5088" y="2400"/>
              <a:ext cx="4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4" name="Line 20"/>
            <p:cNvSpPr>
              <a:spLocks noChangeShapeType="1"/>
            </p:cNvSpPr>
            <p:nvPr/>
          </p:nvSpPr>
          <p:spPr bwMode="auto">
            <a:xfrm>
              <a:off x="4464" y="2400"/>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5" name="Text Box 22"/>
            <p:cNvSpPr txBox="1">
              <a:spLocks noChangeArrowheads="1"/>
            </p:cNvSpPr>
            <p:nvPr/>
          </p:nvSpPr>
          <p:spPr bwMode="auto">
            <a:xfrm>
              <a:off x="3107" y="2016"/>
              <a:ext cx="24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2000" i="1">
                  <a:latin typeface="Times New Roman" charset="0"/>
                </a:rPr>
                <a:t>S</a:t>
              </a:r>
              <a:r>
                <a:rPr lang="en-US" sz="2000" i="1" baseline="-25000">
                  <a:latin typeface="Times New Roman" charset="0"/>
                </a:rPr>
                <a:t>1</a:t>
              </a:r>
              <a:endParaRPr lang="en-US" sz="2000">
                <a:latin typeface="Times New Roman" charset="0"/>
              </a:endParaRPr>
            </a:p>
          </p:txBody>
        </p:sp>
        <p:sp>
          <p:nvSpPr>
            <p:cNvPr id="36" name="Text Box 23"/>
            <p:cNvSpPr txBox="1">
              <a:spLocks noChangeArrowheads="1"/>
            </p:cNvSpPr>
            <p:nvPr/>
          </p:nvSpPr>
          <p:spPr bwMode="auto">
            <a:xfrm>
              <a:off x="3058" y="2390"/>
              <a:ext cx="24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2000" i="1">
                  <a:latin typeface="Times New Roman" charset="0"/>
                </a:rPr>
                <a:t>S</a:t>
              </a:r>
              <a:r>
                <a:rPr lang="en-US" sz="2000" i="1" baseline="-25000">
                  <a:latin typeface="Times New Roman" charset="0"/>
                </a:rPr>
                <a:t>2</a:t>
              </a:r>
              <a:endParaRPr lang="en-US" sz="2000">
                <a:latin typeface="Times New Roman" charset="0"/>
              </a:endParaRPr>
            </a:p>
          </p:txBody>
        </p:sp>
        <p:sp>
          <p:nvSpPr>
            <p:cNvPr id="37" name="Text Box 24"/>
            <p:cNvSpPr txBox="1">
              <a:spLocks noChangeArrowheads="1"/>
            </p:cNvSpPr>
            <p:nvPr/>
          </p:nvSpPr>
          <p:spPr bwMode="auto">
            <a:xfrm>
              <a:off x="3893" y="2304"/>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endParaRPr lang="en-US" sz="2000">
                <a:latin typeface="Times New Roman" charset="0"/>
              </a:endParaRPr>
            </a:p>
          </p:txBody>
        </p:sp>
        <p:sp>
          <p:nvSpPr>
            <p:cNvPr id="38" name="Text Box 25"/>
            <p:cNvSpPr txBox="1">
              <a:spLocks noChangeArrowheads="1"/>
            </p:cNvSpPr>
            <p:nvPr/>
          </p:nvSpPr>
          <p:spPr bwMode="auto">
            <a:xfrm>
              <a:off x="5268" y="2160"/>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endParaRPr lang="en-US" sz="2000">
                <a:latin typeface="Times New Roman" charset="0"/>
              </a:endParaRPr>
            </a:p>
          </p:txBody>
        </p:sp>
        <p:sp>
          <p:nvSpPr>
            <p:cNvPr id="39" name="Line 43"/>
            <p:cNvSpPr>
              <a:spLocks noChangeShapeType="1"/>
            </p:cNvSpPr>
            <p:nvPr/>
          </p:nvSpPr>
          <p:spPr bwMode="auto">
            <a:xfrm>
              <a:off x="4128" y="2208"/>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0" name="Line 44"/>
            <p:cNvSpPr>
              <a:spLocks noChangeShapeType="1"/>
            </p:cNvSpPr>
            <p:nvPr/>
          </p:nvSpPr>
          <p:spPr bwMode="auto">
            <a:xfrm>
              <a:off x="3936" y="2208"/>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1" name="Line 45"/>
            <p:cNvSpPr>
              <a:spLocks noChangeShapeType="1"/>
            </p:cNvSpPr>
            <p:nvPr/>
          </p:nvSpPr>
          <p:spPr bwMode="auto">
            <a:xfrm>
              <a:off x="4032" y="2208"/>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2" name="Line 46"/>
            <p:cNvSpPr>
              <a:spLocks noChangeShapeType="1"/>
            </p:cNvSpPr>
            <p:nvPr/>
          </p:nvSpPr>
          <p:spPr bwMode="auto">
            <a:xfrm>
              <a:off x="4320" y="2208"/>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extLst>
      <p:ext uri="{BB962C8B-B14F-4D97-AF65-F5344CB8AC3E}">
        <p14:creationId xmlns:p14="http://schemas.microsoft.com/office/powerpoint/2010/main" val="2849990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6"/>
                                        </p:tgtEl>
                                        <p:attrNameLst>
                                          <p:attrName>style.visibility</p:attrName>
                                        </p:attrNameLst>
                                      </p:cBhvr>
                                      <p:to>
                                        <p:strVal val="visible"/>
                                      </p:to>
                                    </p:set>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(Quiz 2, S’11)</a:t>
            </a:r>
            <a:endParaRPr lang="en-US" dirty="0"/>
          </a:p>
        </p:txBody>
      </p:sp>
      <p:sp>
        <p:nvSpPr>
          <p:cNvPr id="3" name="Content Placeholder 2"/>
          <p:cNvSpPr>
            <a:spLocks noGrp="1"/>
          </p:cNvSpPr>
          <p:nvPr>
            <p:ph idx="1"/>
          </p:nvPr>
        </p:nvSpPr>
        <p:spPr>
          <a:xfrm>
            <a:off x="457200" y="3516923"/>
            <a:ext cx="8229600" cy="2609240"/>
          </a:xfrm>
        </p:spPr>
        <p:txBody>
          <a:bodyPr/>
          <a:lstStyle/>
          <a:p>
            <a:pPr marL="0" indent="0">
              <a:buNone/>
            </a:pPr>
            <a:r>
              <a:rPr lang="en-US" b="1" dirty="0" smtClean="0"/>
              <a:t>Question 4: </a:t>
            </a:r>
          </a:p>
          <a:p>
            <a:pPr marL="0" indent="0">
              <a:buNone/>
            </a:pPr>
            <a:r>
              <a:rPr lang="en-US" dirty="0" smtClean="0"/>
              <a:t>What’s the maximum </a:t>
            </a:r>
            <a:r>
              <a:rPr lang="en-US" dirty="0" err="1" smtClean="0"/>
              <a:t>cwnd</a:t>
            </a:r>
            <a:r>
              <a:rPr lang="en-US" dirty="0" smtClean="0"/>
              <a:t> that DC-TCP can have, assuming K=40 at the router?</a:t>
            </a:r>
            <a:endParaRPr lang="en-US" sz="2000" dirty="0"/>
          </a:p>
        </p:txBody>
      </p:sp>
      <p:sp>
        <p:nvSpPr>
          <p:cNvPr id="4" name="Line 7"/>
          <p:cNvSpPr>
            <a:spLocks noChangeShapeType="1"/>
          </p:cNvSpPr>
          <p:nvPr/>
        </p:nvSpPr>
        <p:spPr bwMode="auto">
          <a:xfrm flipV="1">
            <a:off x="1790700" y="2513546"/>
            <a:ext cx="169203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 name="Line 9"/>
          <p:cNvSpPr>
            <a:spLocks noChangeShapeType="1"/>
          </p:cNvSpPr>
          <p:nvPr/>
        </p:nvSpPr>
        <p:spPr bwMode="auto">
          <a:xfrm>
            <a:off x="4762500" y="2513546"/>
            <a:ext cx="1714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 name="Oval 3"/>
          <p:cNvSpPr>
            <a:spLocks noChangeArrowheads="1"/>
          </p:cNvSpPr>
          <p:nvPr/>
        </p:nvSpPr>
        <p:spPr bwMode="auto">
          <a:xfrm>
            <a:off x="1333500" y="2330984"/>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dirty="0"/>
              <a:t>S</a:t>
            </a:r>
            <a:r>
              <a:rPr lang="en-US" sz="2000" baseline="-25000" dirty="0"/>
              <a:t>1</a:t>
            </a:r>
          </a:p>
        </p:txBody>
      </p:sp>
      <p:sp>
        <p:nvSpPr>
          <p:cNvPr id="8" name="Oval 6"/>
          <p:cNvSpPr>
            <a:spLocks noChangeArrowheads="1"/>
          </p:cNvSpPr>
          <p:nvPr/>
        </p:nvSpPr>
        <p:spPr bwMode="auto">
          <a:xfrm>
            <a:off x="6477000" y="2271599"/>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dirty="0"/>
              <a:t>D</a:t>
            </a:r>
            <a:endParaRPr lang="en-US" sz="2000" baseline="-25000" dirty="0"/>
          </a:p>
        </p:txBody>
      </p:sp>
      <p:sp>
        <p:nvSpPr>
          <p:cNvPr id="9" name="Text Box 10"/>
          <p:cNvSpPr txBox="1">
            <a:spLocks noChangeArrowheads="1"/>
          </p:cNvSpPr>
          <p:nvPr/>
        </p:nvSpPr>
        <p:spPr bwMode="auto">
          <a:xfrm>
            <a:off x="2083057" y="1805660"/>
            <a:ext cx="10859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a:latin typeface="+mn-lt"/>
                <a:ea typeface="+mn-ea"/>
              </a:rPr>
              <a:t>Capacity:</a:t>
            </a:r>
          </a:p>
          <a:p>
            <a:pPr algn="ctr"/>
            <a:r>
              <a:rPr lang="en-US" sz="1800" dirty="0" smtClean="0">
                <a:latin typeface="+mn-lt"/>
                <a:ea typeface="+mn-ea"/>
              </a:rPr>
              <a:t>100 </a:t>
            </a:r>
            <a:r>
              <a:rPr lang="en-US" sz="1800" dirty="0" err="1" smtClean="0">
                <a:latin typeface="+mn-lt"/>
                <a:ea typeface="+mn-ea"/>
              </a:rPr>
              <a:t>pkt</a:t>
            </a:r>
            <a:r>
              <a:rPr lang="en-US" sz="1800" dirty="0" smtClean="0">
                <a:latin typeface="+mn-lt"/>
                <a:ea typeface="+mn-ea"/>
              </a:rPr>
              <a:t>/</a:t>
            </a:r>
            <a:r>
              <a:rPr lang="en-US" sz="1800" dirty="0">
                <a:latin typeface="+mn-lt"/>
                <a:ea typeface="+mn-ea"/>
              </a:rPr>
              <a:t>s</a:t>
            </a:r>
          </a:p>
        </p:txBody>
      </p:sp>
      <p:grpSp>
        <p:nvGrpSpPr>
          <p:cNvPr id="11" name="Group 151"/>
          <p:cNvGrpSpPr>
            <a:grpSpLocks/>
          </p:cNvGrpSpPr>
          <p:nvPr/>
        </p:nvGrpSpPr>
        <p:grpSpPr bwMode="auto">
          <a:xfrm>
            <a:off x="3482730" y="2208746"/>
            <a:ext cx="1295400" cy="609600"/>
            <a:chOff x="4032" y="480"/>
            <a:chExt cx="768" cy="576"/>
          </a:xfrm>
          <a:gradFill>
            <a:gsLst>
              <a:gs pos="0">
                <a:schemeClr val="bg1"/>
              </a:gs>
              <a:gs pos="100000">
                <a:schemeClr val="hlink"/>
              </a:gs>
            </a:gsLst>
            <a:lin ang="0" scaled="1"/>
          </a:gradFill>
        </p:grpSpPr>
        <p:sp>
          <p:nvSpPr>
            <p:cNvPr id="12" name="Freeform 152"/>
            <p:cNvSpPr>
              <a:spLocks/>
            </p:cNvSpPr>
            <p:nvPr/>
          </p:nvSpPr>
          <p:spPr bwMode="auto">
            <a:xfrm>
              <a:off x="4032" y="480"/>
              <a:ext cx="768" cy="576"/>
            </a:xfrm>
            <a:custGeom>
              <a:avLst/>
              <a:gdLst>
                <a:gd name="T0" fmla="*/ 0 w 768"/>
                <a:gd name="T1" fmla="*/ 0 h 576"/>
                <a:gd name="T2" fmla="*/ 768 w 768"/>
                <a:gd name="T3" fmla="*/ 0 h 576"/>
                <a:gd name="T4" fmla="*/ 768 w 768"/>
                <a:gd name="T5" fmla="*/ 576 h 576"/>
                <a:gd name="T6" fmla="*/ 0 w 768"/>
                <a:gd name="T7" fmla="*/ 576 h 576"/>
                <a:gd name="T8" fmla="*/ 0 60000 65536"/>
                <a:gd name="T9" fmla="*/ 0 60000 65536"/>
                <a:gd name="T10" fmla="*/ 0 60000 65536"/>
                <a:gd name="T11" fmla="*/ 0 60000 65536"/>
                <a:gd name="T12" fmla="*/ 0 w 768"/>
                <a:gd name="T13" fmla="*/ 0 h 576"/>
                <a:gd name="T14" fmla="*/ 768 w 768"/>
                <a:gd name="T15" fmla="*/ 576 h 576"/>
              </a:gdLst>
              <a:ahLst/>
              <a:cxnLst>
                <a:cxn ang="T8">
                  <a:pos x="T0" y="T1"/>
                </a:cxn>
                <a:cxn ang="T9">
                  <a:pos x="T2" y="T3"/>
                </a:cxn>
                <a:cxn ang="T10">
                  <a:pos x="T4" y="T5"/>
                </a:cxn>
                <a:cxn ang="T11">
                  <a:pos x="T6" y="T7"/>
                </a:cxn>
              </a:cxnLst>
              <a:rect l="T12" t="T13" r="T14" b="T15"/>
              <a:pathLst>
                <a:path w="768" h="576">
                  <a:moveTo>
                    <a:pt x="0" y="0"/>
                  </a:moveTo>
                  <a:lnTo>
                    <a:pt x="768" y="0"/>
                  </a:lnTo>
                  <a:lnTo>
                    <a:pt x="768" y="576"/>
                  </a:lnTo>
                  <a:lnTo>
                    <a:pt x="0" y="576"/>
                  </a:lnTo>
                </a:path>
              </a:pathLst>
            </a:custGeom>
            <a:grpFill/>
            <a:ln w="28575">
              <a:solidFill>
                <a:schemeClr val="tx1"/>
              </a:solidFill>
              <a:round/>
              <a:headEnd/>
              <a:tailEnd/>
            </a:ln>
          </p:spPr>
          <p:txBody>
            <a:bodyPr/>
            <a:lstStyle/>
            <a:p>
              <a:endParaRPr lang="en-US">
                <a:solidFill>
                  <a:srgbClr val="333399"/>
                </a:solidFill>
              </a:endParaRPr>
            </a:p>
          </p:txBody>
        </p:sp>
        <p:sp>
          <p:nvSpPr>
            <p:cNvPr id="13" name="Line 153"/>
            <p:cNvSpPr>
              <a:spLocks noChangeShapeType="1"/>
            </p:cNvSpPr>
            <p:nvPr/>
          </p:nvSpPr>
          <p:spPr bwMode="auto">
            <a:xfrm>
              <a:off x="4664" y="653"/>
              <a:ext cx="0" cy="288"/>
            </a:xfrm>
            <a:prstGeom prst="line">
              <a:avLst/>
            </a:prstGeom>
            <a:grpFill/>
            <a:ln w="28575">
              <a:solidFill>
                <a:schemeClr val="tx1"/>
              </a:solidFill>
              <a:round/>
              <a:headEnd/>
              <a:tailEnd/>
            </a:ln>
          </p:spPr>
          <p:txBody>
            <a:bodyPr/>
            <a:lstStyle/>
            <a:p>
              <a:endParaRPr lang="en-US"/>
            </a:p>
          </p:txBody>
        </p:sp>
      </p:grpSp>
      <p:sp>
        <p:nvSpPr>
          <p:cNvPr id="14" name="TextBox 13"/>
          <p:cNvSpPr txBox="1"/>
          <p:nvPr/>
        </p:nvSpPr>
        <p:spPr>
          <a:xfrm>
            <a:off x="2102737" y="2451991"/>
            <a:ext cx="1210588" cy="646331"/>
          </a:xfrm>
          <a:prstGeom prst="rect">
            <a:avLst/>
          </a:prstGeom>
          <a:noFill/>
        </p:spPr>
        <p:txBody>
          <a:bodyPr wrap="none" rtlCol="0">
            <a:spAutoFit/>
          </a:bodyPr>
          <a:lstStyle/>
          <a:p>
            <a:r>
              <a:rPr lang="en-US" dirty="0" smtClean="0"/>
              <a:t>One-way </a:t>
            </a:r>
          </a:p>
          <a:p>
            <a:r>
              <a:rPr lang="en-US" dirty="0" smtClean="0"/>
              <a:t>Delay: 0.1s</a:t>
            </a:r>
            <a:endParaRPr lang="en-US" dirty="0"/>
          </a:p>
        </p:txBody>
      </p:sp>
      <p:sp>
        <p:nvSpPr>
          <p:cNvPr id="15" name="TextBox 14"/>
          <p:cNvSpPr txBox="1"/>
          <p:nvPr/>
        </p:nvSpPr>
        <p:spPr>
          <a:xfrm>
            <a:off x="3560884" y="1805660"/>
            <a:ext cx="825867" cy="369332"/>
          </a:xfrm>
          <a:prstGeom prst="rect">
            <a:avLst/>
          </a:prstGeom>
          <a:noFill/>
        </p:spPr>
        <p:txBody>
          <a:bodyPr wrap="none" rtlCol="0">
            <a:spAutoFit/>
          </a:bodyPr>
          <a:lstStyle/>
          <a:p>
            <a:r>
              <a:rPr lang="en-US" dirty="0" smtClean="0"/>
              <a:t>Router</a:t>
            </a:r>
            <a:endParaRPr lang="en-US" dirty="0"/>
          </a:p>
        </p:txBody>
      </p:sp>
      <p:sp>
        <p:nvSpPr>
          <p:cNvPr id="16" name="TextBox 15"/>
          <p:cNvSpPr txBox="1"/>
          <p:nvPr/>
        </p:nvSpPr>
        <p:spPr>
          <a:xfrm>
            <a:off x="3394807" y="2858990"/>
            <a:ext cx="1518364" cy="369332"/>
          </a:xfrm>
          <a:prstGeom prst="rect">
            <a:avLst/>
          </a:prstGeom>
          <a:noFill/>
        </p:spPr>
        <p:txBody>
          <a:bodyPr wrap="none" rtlCol="0">
            <a:spAutoFit/>
          </a:bodyPr>
          <a:lstStyle/>
          <a:p>
            <a:r>
              <a:rPr lang="en-US" dirty="0" smtClean="0"/>
              <a:t>100 </a:t>
            </a:r>
            <a:r>
              <a:rPr lang="en-US" dirty="0" err="1" smtClean="0"/>
              <a:t>pkt</a:t>
            </a:r>
            <a:r>
              <a:rPr lang="en-US" dirty="0" smtClean="0"/>
              <a:t> buffer</a:t>
            </a:r>
            <a:endParaRPr lang="en-US" dirty="0"/>
          </a:p>
        </p:txBody>
      </p:sp>
      <p:sp>
        <p:nvSpPr>
          <p:cNvPr id="18" name="Text Box 10"/>
          <p:cNvSpPr txBox="1">
            <a:spLocks noChangeArrowheads="1"/>
          </p:cNvSpPr>
          <p:nvPr/>
        </p:nvSpPr>
        <p:spPr bwMode="auto">
          <a:xfrm>
            <a:off x="5125581" y="1818687"/>
            <a:ext cx="10465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a:latin typeface="+mn-lt"/>
                <a:ea typeface="+mn-ea"/>
              </a:rPr>
              <a:t>Capacity:</a:t>
            </a:r>
          </a:p>
          <a:p>
            <a:pPr algn="ctr"/>
            <a:r>
              <a:rPr lang="en-US" sz="1800" dirty="0" smtClean="0">
                <a:latin typeface="+mn-lt"/>
                <a:ea typeface="+mn-ea"/>
              </a:rPr>
              <a:t>10 </a:t>
            </a:r>
            <a:r>
              <a:rPr lang="en-US" sz="1800" dirty="0" err="1" smtClean="0">
                <a:latin typeface="+mn-lt"/>
                <a:ea typeface="+mn-ea"/>
              </a:rPr>
              <a:t>pkt</a:t>
            </a:r>
            <a:r>
              <a:rPr lang="en-US" sz="1800" dirty="0" smtClean="0">
                <a:latin typeface="+mn-lt"/>
                <a:ea typeface="+mn-ea"/>
              </a:rPr>
              <a:t>/</a:t>
            </a:r>
            <a:r>
              <a:rPr lang="en-US" sz="1800" dirty="0">
                <a:latin typeface="+mn-lt"/>
                <a:ea typeface="+mn-ea"/>
              </a:rPr>
              <a:t>s</a:t>
            </a:r>
          </a:p>
        </p:txBody>
      </p:sp>
      <p:sp>
        <p:nvSpPr>
          <p:cNvPr id="19" name="TextBox 18"/>
          <p:cNvSpPr txBox="1"/>
          <p:nvPr/>
        </p:nvSpPr>
        <p:spPr>
          <a:xfrm>
            <a:off x="5125581" y="2465018"/>
            <a:ext cx="1031051" cy="646331"/>
          </a:xfrm>
          <a:prstGeom prst="rect">
            <a:avLst/>
          </a:prstGeom>
          <a:noFill/>
        </p:spPr>
        <p:txBody>
          <a:bodyPr wrap="none" rtlCol="0">
            <a:spAutoFit/>
          </a:bodyPr>
          <a:lstStyle/>
          <a:p>
            <a:r>
              <a:rPr lang="en-US" dirty="0" smtClean="0"/>
              <a:t>One-way </a:t>
            </a:r>
          </a:p>
          <a:p>
            <a:r>
              <a:rPr lang="en-US" dirty="0" smtClean="0"/>
              <a:t>Delay: 1s</a:t>
            </a:r>
            <a:endParaRPr lang="en-US" dirty="0"/>
          </a:p>
        </p:txBody>
      </p:sp>
    </p:spTree>
    <p:extLst>
      <p:ext uri="{BB962C8B-B14F-4D97-AF65-F5344CB8AC3E}">
        <p14:creationId xmlns:p14="http://schemas.microsoft.com/office/powerpoint/2010/main" val="16341363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Congestion Control</a:t>
            </a:r>
            <a:endParaRPr lang="en-US" dirty="0"/>
          </a:p>
        </p:txBody>
      </p:sp>
      <p:sp>
        <p:nvSpPr>
          <p:cNvPr id="3" name="Content Placeholder 2"/>
          <p:cNvSpPr>
            <a:spLocks noGrp="1"/>
          </p:cNvSpPr>
          <p:nvPr>
            <p:ph idx="1"/>
          </p:nvPr>
        </p:nvSpPr>
        <p:spPr>
          <a:xfrm>
            <a:off x="457200" y="1600200"/>
            <a:ext cx="8229600" cy="4322679"/>
          </a:xfrm>
        </p:spPr>
        <p:txBody>
          <a:bodyPr/>
          <a:lstStyle/>
          <a:p>
            <a:r>
              <a:rPr lang="en-US" dirty="0" smtClean="0"/>
              <a:t>Ask the senders to slow down</a:t>
            </a:r>
          </a:p>
          <a:p>
            <a:r>
              <a:rPr lang="en-US" dirty="0" smtClean="0"/>
              <a:t>But how much do you slow down?</a:t>
            </a:r>
          </a:p>
          <a:p>
            <a:pPr marL="457200" lvl="1" indent="0">
              <a:buNone/>
            </a:pPr>
            <a:r>
              <a:rPr lang="en-US" dirty="0" smtClean="0"/>
              <a:t>- </a:t>
            </a:r>
            <a:r>
              <a:rPr lang="en-US" b="1" dirty="0" smtClean="0"/>
              <a:t>Efficiency</a:t>
            </a:r>
            <a:r>
              <a:rPr lang="en-US" dirty="0" smtClean="0"/>
              <a:t>: Maximize Utilization</a:t>
            </a:r>
          </a:p>
        </p:txBody>
      </p:sp>
      <p:grpSp>
        <p:nvGrpSpPr>
          <p:cNvPr id="4" name="Group 50"/>
          <p:cNvGrpSpPr>
            <a:grpSpLocks/>
          </p:cNvGrpSpPr>
          <p:nvPr/>
        </p:nvGrpSpPr>
        <p:grpSpPr bwMode="auto">
          <a:xfrm>
            <a:off x="1318135" y="3585193"/>
            <a:ext cx="5410200" cy="1981200"/>
            <a:chOff x="1104" y="768"/>
            <a:chExt cx="3408" cy="1248"/>
          </a:xfrm>
        </p:grpSpPr>
        <p:sp>
          <p:nvSpPr>
            <p:cNvPr id="5" name="Line 7"/>
            <p:cNvSpPr>
              <a:spLocks noChangeShapeType="1"/>
            </p:cNvSpPr>
            <p:nvPr/>
          </p:nvSpPr>
          <p:spPr bwMode="auto">
            <a:xfrm>
              <a:off x="1200" y="1008"/>
              <a:ext cx="13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 name="Line 8"/>
            <p:cNvSpPr>
              <a:spLocks noChangeShapeType="1"/>
            </p:cNvSpPr>
            <p:nvPr/>
          </p:nvSpPr>
          <p:spPr bwMode="auto">
            <a:xfrm flipV="1">
              <a:off x="1248" y="1440"/>
              <a:ext cx="129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 name="Line 9"/>
            <p:cNvSpPr>
              <a:spLocks noChangeShapeType="1"/>
            </p:cNvSpPr>
            <p:nvPr/>
          </p:nvSpPr>
          <p:spPr bwMode="auto">
            <a:xfrm>
              <a:off x="2784" y="1392"/>
              <a:ext cx="15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 name="Oval 3"/>
            <p:cNvSpPr>
              <a:spLocks noChangeArrowheads="1"/>
            </p:cNvSpPr>
            <p:nvPr/>
          </p:nvSpPr>
          <p:spPr bwMode="auto">
            <a:xfrm>
              <a:off x="1104" y="816"/>
              <a:ext cx="288" cy="2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dirty="0"/>
                <a:t>S</a:t>
              </a:r>
              <a:r>
                <a:rPr lang="en-US" sz="2000" baseline="-25000" dirty="0"/>
                <a:t>1</a:t>
              </a:r>
            </a:p>
          </p:txBody>
        </p:sp>
        <p:sp>
          <p:nvSpPr>
            <p:cNvPr id="9" name="Oval 4"/>
            <p:cNvSpPr>
              <a:spLocks noChangeArrowheads="1"/>
            </p:cNvSpPr>
            <p:nvPr/>
          </p:nvSpPr>
          <p:spPr bwMode="auto">
            <a:xfrm>
              <a:off x="1104" y="1584"/>
              <a:ext cx="288" cy="2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a:t>S</a:t>
              </a:r>
              <a:r>
                <a:rPr lang="en-US" sz="2000" baseline="-25000"/>
                <a:t>2</a:t>
              </a:r>
            </a:p>
          </p:txBody>
        </p:sp>
        <p:sp>
          <p:nvSpPr>
            <p:cNvPr id="10" name="Oval 5"/>
            <p:cNvSpPr>
              <a:spLocks noChangeArrowheads="1"/>
            </p:cNvSpPr>
            <p:nvPr/>
          </p:nvSpPr>
          <p:spPr bwMode="auto">
            <a:xfrm>
              <a:off x="2304" y="1152"/>
              <a:ext cx="480" cy="48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R1</a:t>
              </a:r>
            </a:p>
          </p:txBody>
        </p:sp>
        <p:sp>
          <p:nvSpPr>
            <p:cNvPr id="11" name="Oval 6"/>
            <p:cNvSpPr>
              <a:spLocks noChangeArrowheads="1"/>
            </p:cNvSpPr>
            <p:nvPr/>
          </p:nvSpPr>
          <p:spPr bwMode="auto">
            <a:xfrm>
              <a:off x="4224" y="1248"/>
              <a:ext cx="288" cy="2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a:t>D</a:t>
              </a:r>
              <a:endParaRPr lang="en-US" sz="2000" baseline="-25000"/>
            </a:p>
          </p:txBody>
        </p:sp>
        <p:sp>
          <p:nvSpPr>
            <p:cNvPr id="12" name="Text Box 10"/>
            <p:cNvSpPr txBox="1">
              <a:spLocks noChangeArrowheads="1"/>
            </p:cNvSpPr>
            <p:nvPr/>
          </p:nvSpPr>
          <p:spPr bwMode="auto">
            <a:xfrm>
              <a:off x="1574" y="768"/>
              <a:ext cx="68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endParaRPr lang="en-US" sz="2000" dirty="0">
                <a:latin typeface="Times New Roman" charset="0"/>
              </a:endParaRPr>
            </a:p>
            <a:p>
              <a:pPr algn="ctr"/>
              <a:r>
                <a:rPr lang="en-US" sz="2000" dirty="0"/>
                <a:t>10Mb/s</a:t>
              </a:r>
            </a:p>
          </p:txBody>
        </p:sp>
        <p:sp>
          <p:nvSpPr>
            <p:cNvPr id="13" name="Text Box 11"/>
            <p:cNvSpPr txBox="1">
              <a:spLocks noChangeArrowheads="1"/>
            </p:cNvSpPr>
            <p:nvPr/>
          </p:nvSpPr>
          <p:spPr bwMode="auto">
            <a:xfrm>
              <a:off x="3264" y="1190"/>
              <a:ext cx="61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endParaRPr lang="en-US" sz="2000">
                <a:latin typeface="Times New Roman" charset="0"/>
              </a:endParaRPr>
            </a:p>
            <a:p>
              <a:pPr algn="ctr"/>
              <a:r>
                <a:rPr lang="en-US" sz="2000"/>
                <a:t>2Mb/s</a:t>
              </a:r>
            </a:p>
          </p:txBody>
        </p:sp>
        <p:sp>
          <p:nvSpPr>
            <p:cNvPr id="14" name="Text Box 12"/>
            <p:cNvSpPr txBox="1">
              <a:spLocks noChangeArrowheads="1"/>
            </p:cNvSpPr>
            <p:nvPr/>
          </p:nvSpPr>
          <p:spPr bwMode="auto">
            <a:xfrm>
              <a:off x="1476" y="1574"/>
              <a:ext cx="78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endParaRPr lang="en-US" sz="2000" dirty="0">
                <a:latin typeface="Times New Roman" charset="0"/>
              </a:endParaRPr>
            </a:p>
            <a:p>
              <a:pPr algn="ctr"/>
              <a:r>
                <a:rPr lang="en-US" sz="2000" dirty="0"/>
                <a:t>100Mb/s</a:t>
              </a:r>
            </a:p>
          </p:txBody>
        </p:sp>
      </p:grpSp>
      <p:sp>
        <p:nvSpPr>
          <p:cNvPr id="15" name="Rectangle 14"/>
          <p:cNvSpPr/>
          <p:nvPr/>
        </p:nvSpPr>
        <p:spPr>
          <a:xfrm>
            <a:off x="587007" y="5773564"/>
            <a:ext cx="6311825" cy="954107"/>
          </a:xfrm>
          <a:prstGeom prst="rect">
            <a:avLst/>
          </a:prstGeom>
        </p:spPr>
        <p:txBody>
          <a:bodyPr wrap="square">
            <a:spAutoFit/>
          </a:bodyPr>
          <a:lstStyle/>
          <a:p>
            <a:pPr lvl="1"/>
            <a:r>
              <a:rPr lang="en-US" sz="2800" dirty="0" smtClean="0"/>
              <a:t>- </a:t>
            </a:r>
            <a:r>
              <a:rPr lang="en-US" sz="2800" b="1" dirty="0" smtClean="0"/>
              <a:t>Fairness</a:t>
            </a:r>
            <a:r>
              <a:rPr lang="en-US" sz="2800" dirty="0"/>
              <a:t>: </a:t>
            </a:r>
            <a:r>
              <a:rPr lang="en-US" sz="2800" dirty="0" smtClean="0"/>
              <a:t>Each user gets a fair share</a:t>
            </a:r>
          </a:p>
          <a:p>
            <a:pPr lvl="1"/>
            <a:endParaRPr lang="en-US" sz="2800" dirty="0" smtClean="0"/>
          </a:p>
        </p:txBody>
      </p:sp>
      <p:sp>
        <p:nvSpPr>
          <p:cNvPr id="16" name="TextBox 15"/>
          <p:cNvSpPr txBox="1"/>
          <p:nvPr/>
        </p:nvSpPr>
        <p:spPr>
          <a:xfrm>
            <a:off x="5219855" y="3585193"/>
            <a:ext cx="2102559" cy="400110"/>
          </a:xfrm>
          <a:prstGeom prst="rect">
            <a:avLst/>
          </a:prstGeom>
          <a:noFill/>
        </p:spPr>
        <p:txBody>
          <a:bodyPr wrap="square" rtlCol="0">
            <a:spAutoFit/>
          </a:bodyPr>
          <a:lstStyle/>
          <a:p>
            <a:r>
              <a:rPr lang="en-US" sz="2000" dirty="0" smtClean="0">
                <a:solidFill>
                  <a:srgbClr val="3366FF"/>
                </a:solidFill>
              </a:rPr>
              <a:t>S</a:t>
            </a:r>
            <a:r>
              <a:rPr lang="en-US" sz="2000" baseline="-25000" dirty="0" smtClean="0">
                <a:solidFill>
                  <a:srgbClr val="3366FF"/>
                </a:solidFill>
              </a:rPr>
              <a:t>1</a:t>
            </a:r>
            <a:r>
              <a:rPr lang="en-US" sz="2000" dirty="0" smtClean="0">
                <a:solidFill>
                  <a:srgbClr val="3366FF"/>
                </a:solidFill>
              </a:rPr>
              <a:t> + S</a:t>
            </a:r>
            <a:r>
              <a:rPr lang="en-US" sz="2000" baseline="-25000" dirty="0" smtClean="0">
                <a:solidFill>
                  <a:srgbClr val="3366FF"/>
                </a:solidFill>
              </a:rPr>
              <a:t>2</a:t>
            </a:r>
            <a:r>
              <a:rPr lang="en-US" sz="2000" dirty="0" smtClean="0">
                <a:solidFill>
                  <a:srgbClr val="3366FF"/>
                </a:solidFill>
              </a:rPr>
              <a:t> = 2Mb/s </a:t>
            </a:r>
            <a:endParaRPr lang="en-US" sz="2000" dirty="0">
              <a:solidFill>
                <a:srgbClr val="3366FF"/>
              </a:solidFill>
            </a:endParaRPr>
          </a:p>
        </p:txBody>
      </p:sp>
      <p:sp>
        <p:nvSpPr>
          <p:cNvPr id="17" name="TextBox 16"/>
          <p:cNvSpPr txBox="1"/>
          <p:nvPr/>
        </p:nvSpPr>
        <p:spPr>
          <a:xfrm>
            <a:off x="5372255" y="5216666"/>
            <a:ext cx="2102559" cy="400110"/>
          </a:xfrm>
          <a:prstGeom prst="rect">
            <a:avLst/>
          </a:prstGeom>
          <a:noFill/>
        </p:spPr>
        <p:txBody>
          <a:bodyPr wrap="square" rtlCol="0">
            <a:spAutoFit/>
          </a:bodyPr>
          <a:lstStyle/>
          <a:p>
            <a:r>
              <a:rPr lang="en-US" sz="2000" dirty="0" smtClean="0">
                <a:solidFill>
                  <a:srgbClr val="3366FF"/>
                </a:solidFill>
              </a:rPr>
              <a:t>S</a:t>
            </a:r>
            <a:r>
              <a:rPr lang="en-US" sz="2000" baseline="-25000" dirty="0" smtClean="0">
                <a:solidFill>
                  <a:srgbClr val="3366FF"/>
                </a:solidFill>
              </a:rPr>
              <a:t>1</a:t>
            </a:r>
            <a:r>
              <a:rPr lang="en-US" sz="2000" dirty="0" smtClean="0">
                <a:solidFill>
                  <a:srgbClr val="3366FF"/>
                </a:solidFill>
              </a:rPr>
              <a:t> = S</a:t>
            </a:r>
            <a:r>
              <a:rPr lang="en-US" sz="2000" baseline="-25000" dirty="0" smtClean="0">
                <a:solidFill>
                  <a:srgbClr val="3366FF"/>
                </a:solidFill>
              </a:rPr>
              <a:t>2</a:t>
            </a:r>
            <a:r>
              <a:rPr lang="en-US" sz="2000" dirty="0" smtClean="0">
                <a:solidFill>
                  <a:srgbClr val="3366FF"/>
                </a:solidFill>
              </a:rPr>
              <a:t> = 1Mb/s</a:t>
            </a:r>
            <a:endParaRPr lang="en-US" sz="2000" baseline="-25000" dirty="0">
              <a:solidFill>
                <a:srgbClr val="3366FF"/>
              </a:solidFill>
            </a:endParaRPr>
          </a:p>
        </p:txBody>
      </p:sp>
    </p:spTree>
    <p:extLst>
      <p:ext uri="{BB962C8B-B14F-4D97-AF65-F5344CB8AC3E}">
        <p14:creationId xmlns:p14="http://schemas.microsoft.com/office/powerpoint/2010/main" val="24004770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Max-Min Fairness</a:t>
            </a:r>
            <a:endParaRPr lang="en-US" dirty="0"/>
          </a:p>
        </p:txBody>
      </p:sp>
      <p:sp>
        <p:nvSpPr>
          <p:cNvPr id="3" name="Content Placeholder 2"/>
          <p:cNvSpPr>
            <a:spLocks noGrp="1"/>
          </p:cNvSpPr>
          <p:nvPr>
            <p:ph idx="1"/>
          </p:nvPr>
        </p:nvSpPr>
        <p:spPr>
          <a:xfrm>
            <a:off x="457200" y="1417638"/>
            <a:ext cx="8229600" cy="4525963"/>
          </a:xfrm>
        </p:spPr>
        <p:txBody>
          <a:bodyPr/>
          <a:lstStyle/>
          <a:p>
            <a:r>
              <a:rPr lang="en-US" dirty="0" smtClean="0"/>
              <a:t>Each user gets min(demand, fair share)</a:t>
            </a:r>
            <a:endParaRPr lang="en-US" dirty="0"/>
          </a:p>
        </p:txBody>
      </p:sp>
      <p:grpSp>
        <p:nvGrpSpPr>
          <p:cNvPr id="4" name="Group 28"/>
          <p:cNvGrpSpPr>
            <a:grpSpLocks/>
          </p:cNvGrpSpPr>
          <p:nvPr/>
        </p:nvGrpSpPr>
        <p:grpSpPr bwMode="auto">
          <a:xfrm>
            <a:off x="2397876" y="2149475"/>
            <a:ext cx="3470275" cy="1981200"/>
            <a:chOff x="3238" y="864"/>
            <a:chExt cx="2186" cy="1248"/>
          </a:xfrm>
        </p:grpSpPr>
        <p:sp>
          <p:nvSpPr>
            <p:cNvPr id="5" name="Line 5"/>
            <p:cNvSpPr>
              <a:spLocks noChangeShapeType="1"/>
            </p:cNvSpPr>
            <p:nvPr/>
          </p:nvSpPr>
          <p:spPr bwMode="auto">
            <a:xfrm>
              <a:off x="3314" y="960"/>
              <a:ext cx="106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 name="Line 6"/>
            <p:cNvSpPr>
              <a:spLocks noChangeShapeType="1"/>
            </p:cNvSpPr>
            <p:nvPr/>
          </p:nvSpPr>
          <p:spPr bwMode="auto">
            <a:xfrm flipV="1">
              <a:off x="3360" y="1488"/>
              <a:ext cx="1014"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 name="Line 7"/>
            <p:cNvSpPr>
              <a:spLocks noChangeShapeType="1"/>
            </p:cNvSpPr>
            <p:nvPr/>
          </p:nvSpPr>
          <p:spPr bwMode="auto">
            <a:xfrm>
              <a:off x="4568" y="1440"/>
              <a:ext cx="6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 name="Oval 8"/>
            <p:cNvSpPr>
              <a:spLocks noChangeArrowheads="1"/>
            </p:cNvSpPr>
            <p:nvPr/>
          </p:nvSpPr>
          <p:spPr bwMode="auto">
            <a:xfrm>
              <a:off x="3238" y="864"/>
              <a:ext cx="227" cy="2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dirty="0"/>
                <a:t>S</a:t>
              </a:r>
              <a:r>
                <a:rPr lang="en-US" sz="2000" baseline="-25000" dirty="0"/>
                <a:t>1</a:t>
              </a:r>
            </a:p>
          </p:txBody>
        </p:sp>
        <p:sp>
          <p:nvSpPr>
            <p:cNvPr id="9" name="Oval 9"/>
            <p:cNvSpPr>
              <a:spLocks noChangeArrowheads="1"/>
            </p:cNvSpPr>
            <p:nvPr/>
          </p:nvSpPr>
          <p:spPr bwMode="auto">
            <a:xfrm>
              <a:off x="3238" y="1344"/>
              <a:ext cx="227" cy="2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a:t>S</a:t>
              </a:r>
              <a:r>
                <a:rPr lang="en-US" sz="2000" baseline="-25000"/>
                <a:t>2</a:t>
              </a:r>
            </a:p>
          </p:txBody>
        </p:sp>
        <p:sp>
          <p:nvSpPr>
            <p:cNvPr id="10" name="Oval 10"/>
            <p:cNvSpPr>
              <a:spLocks noChangeArrowheads="1"/>
            </p:cNvSpPr>
            <p:nvPr/>
          </p:nvSpPr>
          <p:spPr bwMode="auto">
            <a:xfrm>
              <a:off x="4184" y="1248"/>
              <a:ext cx="379" cy="43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dirty="0"/>
                <a:t>R1</a:t>
              </a:r>
            </a:p>
          </p:txBody>
        </p:sp>
        <p:sp>
          <p:nvSpPr>
            <p:cNvPr id="11" name="Oval 11"/>
            <p:cNvSpPr>
              <a:spLocks noChangeArrowheads="1"/>
            </p:cNvSpPr>
            <p:nvPr/>
          </p:nvSpPr>
          <p:spPr bwMode="auto">
            <a:xfrm>
              <a:off x="5197" y="1296"/>
              <a:ext cx="227" cy="2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a:t>D</a:t>
              </a:r>
              <a:endParaRPr lang="en-US" sz="2000" baseline="-25000"/>
            </a:p>
          </p:txBody>
        </p:sp>
        <p:sp>
          <p:nvSpPr>
            <p:cNvPr id="12" name="Text Box 13"/>
            <p:cNvSpPr txBox="1">
              <a:spLocks noChangeArrowheads="1"/>
            </p:cNvSpPr>
            <p:nvPr/>
          </p:nvSpPr>
          <p:spPr bwMode="auto">
            <a:xfrm>
              <a:off x="4534" y="1238"/>
              <a:ext cx="61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endParaRPr lang="en-US" sz="2000">
                <a:latin typeface="Times New Roman" charset="0"/>
              </a:endParaRPr>
            </a:p>
            <a:p>
              <a:pPr algn="ctr"/>
              <a:r>
                <a:rPr lang="en-US" sz="2000"/>
                <a:t>9Mb/s</a:t>
              </a:r>
            </a:p>
          </p:txBody>
        </p:sp>
        <p:sp>
          <p:nvSpPr>
            <p:cNvPr id="13" name="Line 15"/>
            <p:cNvSpPr>
              <a:spLocks noChangeShapeType="1"/>
            </p:cNvSpPr>
            <p:nvPr/>
          </p:nvSpPr>
          <p:spPr bwMode="auto">
            <a:xfrm flipV="1">
              <a:off x="3504" y="1632"/>
              <a:ext cx="768"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 name="Oval 16"/>
            <p:cNvSpPr>
              <a:spLocks noChangeArrowheads="1"/>
            </p:cNvSpPr>
            <p:nvPr/>
          </p:nvSpPr>
          <p:spPr bwMode="auto">
            <a:xfrm>
              <a:off x="3277" y="1824"/>
              <a:ext cx="227" cy="2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dirty="0" smtClean="0"/>
                <a:t>S</a:t>
              </a:r>
              <a:r>
                <a:rPr lang="en-US" sz="2000" baseline="-25000" dirty="0" smtClean="0"/>
                <a:t>3</a:t>
              </a:r>
              <a:endParaRPr lang="en-US" sz="2000" baseline="-25000" dirty="0"/>
            </a:p>
          </p:txBody>
        </p:sp>
      </p:grpSp>
      <p:grpSp>
        <p:nvGrpSpPr>
          <p:cNvPr id="15" name="Group 25"/>
          <p:cNvGrpSpPr>
            <a:grpSpLocks/>
          </p:cNvGrpSpPr>
          <p:nvPr/>
        </p:nvGrpSpPr>
        <p:grpSpPr bwMode="auto">
          <a:xfrm>
            <a:off x="2515351" y="4054475"/>
            <a:ext cx="3657600" cy="2100263"/>
            <a:chOff x="3312" y="2208"/>
            <a:chExt cx="2304" cy="1323"/>
          </a:xfrm>
        </p:grpSpPr>
        <p:sp>
          <p:nvSpPr>
            <p:cNvPr id="16" name="Text Box 18"/>
            <p:cNvSpPr txBox="1">
              <a:spLocks noChangeArrowheads="1"/>
            </p:cNvSpPr>
            <p:nvPr/>
          </p:nvSpPr>
          <p:spPr bwMode="auto">
            <a:xfrm>
              <a:off x="4368" y="2208"/>
              <a:ext cx="1248" cy="1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a:sym typeface="Symbol" charset="0"/>
                </a:rPr>
                <a:t></a:t>
              </a:r>
              <a:r>
                <a:rPr lang="en-US" baseline="-25000">
                  <a:sym typeface="Symbol" charset="0"/>
                </a:rPr>
                <a:t>1</a:t>
              </a:r>
              <a:r>
                <a:rPr lang="en-US">
                  <a:sym typeface="Symbol" charset="0"/>
                </a:rPr>
                <a:t>= 1Mb/s </a:t>
              </a:r>
            </a:p>
            <a:p>
              <a:r>
                <a:rPr lang="en-US">
                  <a:sym typeface="Symbol" charset="0"/>
                </a:rPr>
                <a:t></a:t>
              </a:r>
              <a:r>
                <a:rPr lang="en-US" baseline="-25000">
                  <a:sym typeface="Symbol" charset="0"/>
                </a:rPr>
                <a:t>2</a:t>
              </a:r>
              <a:r>
                <a:rPr lang="en-US">
                  <a:sym typeface="Symbol" charset="0"/>
                </a:rPr>
                <a:t>= 7Mb/s</a:t>
              </a:r>
            </a:p>
            <a:p>
              <a:r>
                <a:rPr lang="en-US">
                  <a:sym typeface="Symbol" charset="0"/>
                </a:rPr>
                <a:t></a:t>
              </a:r>
              <a:r>
                <a:rPr lang="en-US" baseline="-25000">
                  <a:sym typeface="Symbol" charset="0"/>
                </a:rPr>
                <a:t>3</a:t>
              </a:r>
              <a:r>
                <a:rPr lang="en-US">
                  <a:sym typeface="Symbol" charset="0"/>
                </a:rPr>
                <a:t>= </a:t>
              </a:r>
            </a:p>
            <a:p>
              <a:pPr>
                <a:spcBef>
                  <a:spcPct val="50000"/>
                </a:spcBef>
              </a:pPr>
              <a:endParaRPr lang="en-US">
                <a:sym typeface="Symbol" charset="0"/>
              </a:endParaRPr>
            </a:p>
            <a:p>
              <a:endParaRPr lang="en-US">
                <a:sym typeface="Symbol" charset="0"/>
              </a:endParaRPr>
            </a:p>
          </p:txBody>
        </p:sp>
        <p:sp>
          <p:nvSpPr>
            <p:cNvPr id="17" name="AutoShape 20"/>
            <p:cNvSpPr>
              <a:spLocks/>
            </p:cNvSpPr>
            <p:nvPr/>
          </p:nvSpPr>
          <p:spPr bwMode="auto">
            <a:xfrm>
              <a:off x="4224" y="2304"/>
              <a:ext cx="96" cy="624"/>
            </a:xfrm>
            <a:prstGeom prst="leftBrace">
              <a:avLst>
                <a:gd name="adj1" fmla="val 54167"/>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 name="Text Box 21"/>
            <p:cNvSpPr txBox="1">
              <a:spLocks noChangeArrowheads="1"/>
            </p:cNvSpPr>
            <p:nvPr/>
          </p:nvSpPr>
          <p:spPr bwMode="auto">
            <a:xfrm>
              <a:off x="3312" y="2496"/>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spcBef>
                  <a:spcPct val="50000"/>
                </a:spcBef>
              </a:pPr>
              <a:r>
                <a:rPr lang="en-US" dirty="0"/>
                <a:t>Demands</a:t>
              </a:r>
            </a:p>
          </p:txBody>
        </p:sp>
      </p:grpSp>
      <p:grpSp>
        <p:nvGrpSpPr>
          <p:cNvPr id="19" name="Group 24"/>
          <p:cNvGrpSpPr>
            <a:grpSpLocks/>
          </p:cNvGrpSpPr>
          <p:nvPr/>
        </p:nvGrpSpPr>
        <p:grpSpPr bwMode="auto">
          <a:xfrm>
            <a:off x="2362951" y="5578475"/>
            <a:ext cx="3665538" cy="1187450"/>
            <a:chOff x="3216" y="3168"/>
            <a:chExt cx="2309" cy="748"/>
          </a:xfrm>
        </p:grpSpPr>
        <p:sp>
          <p:nvSpPr>
            <p:cNvPr id="20" name="Text Box 19"/>
            <p:cNvSpPr txBox="1">
              <a:spLocks noChangeArrowheads="1"/>
            </p:cNvSpPr>
            <p:nvPr/>
          </p:nvSpPr>
          <p:spPr bwMode="auto">
            <a:xfrm>
              <a:off x="4416" y="3168"/>
              <a:ext cx="1109"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spcBef>
                  <a:spcPct val="50000"/>
                </a:spcBef>
              </a:pPr>
              <a:r>
                <a:rPr lang="en-US">
                  <a:sym typeface="Symbol" charset="0"/>
                </a:rPr>
                <a:t></a:t>
              </a:r>
              <a:r>
                <a:rPr lang="en-US" baseline="-25000">
                  <a:sym typeface="Symbol" charset="0"/>
                </a:rPr>
                <a:t>1</a:t>
              </a:r>
              <a:r>
                <a:rPr lang="en-US">
                  <a:sym typeface="Symbol" charset="0"/>
                </a:rPr>
                <a:t>= 1Mb/s </a:t>
              </a:r>
            </a:p>
            <a:p>
              <a:r>
                <a:rPr lang="en-US">
                  <a:sym typeface="Symbol" charset="0"/>
                </a:rPr>
                <a:t></a:t>
              </a:r>
              <a:r>
                <a:rPr lang="en-US" baseline="-25000">
                  <a:sym typeface="Symbol" charset="0"/>
                </a:rPr>
                <a:t>2</a:t>
              </a:r>
              <a:r>
                <a:rPr lang="en-US">
                  <a:sym typeface="Symbol" charset="0"/>
                </a:rPr>
                <a:t>= 4Mb/s </a:t>
              </a:r>
            </a:p>
            <a:p>
              <a:r>
                <a:rPr lang="en-US">
                  <a:sym typeface="Symbol" charset="0"/>
                </a:rPr>
                <a:t></a:t>
              </a:r>
              <a:r>
                <a:rPr lang="en-US" baseline="-25000">
                  <a:sym typeface="Symbol" charset="0"/>
                </a:rPr>
                <a:t>3</a:t>
              </a:r>
              <a:r>
                <a:rPr lang="en-US">
                  <a:sym typeface="Symbol" charset="0"/>
                </a:rPr>
                <a:t>= 4Mb/s</a:t>
              </a:r>
            </a:p>
          </p:txBody>
        </p:sp>
        <p:sp>
          <p:nvSpPr>
            <p:cNvPr id="21" name="AutoShape 22"/>
            <p:cNvSpPr>
              <a:spLocks/>
            </p:cNvSpPr>
            <p:nvPr/>
          </p:nvSpPr>
          <p:spPr bwMode="auto">
            <a:xfrm>
              <a:off x="4224" y="3264"/>
              <a:ext cx="96" cy="624"/>
            </a:xfrm>
            <a:prstGeom prst="leftBrace">
              <a:avLst>
                <a:gd name="adj1" fmla="val 54167"/>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 name="Text Box 23"/>
            <p:cNvSpPr txBox="1">
              <a:spLocks noChangeArrowheads="1"/>
            </p:cNvSpPr>
            <p:nvPr/>
          </p:nvSpPr>
          <p:spPr bwMode="auto">
            <a:xfrm>
              <a:off x="3216" y="3312"/>
              <a:ext cx="11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spcBef>
                  <a:spcPct val="50000"/>
                </a:spcBef>
              </a:pPr>
              <a:r>
                <a:rPr lang="en-US"/>
                <a:t>Max-min Fair Rates</a:t>
              </a:r>
            </a:p>
          </p:txBody>
        </p:sp>
      </p:grpSp>
    </p:spTree>
    <p:extLst>
      <p:ext uri="{BB962C8B-B14F-4D97-AF65-F5344CB8AC3E}">
        <p14:creationId xmlns:p14="http://schemas.microsoft.com/office/powerpoint/2010/main" val="159109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 Congestion Control</a:t>
            </a:r>
            <a:endParaRPr lang="en-US" dirty="0"/>
          </a:p>
        </p:txBody>
      </p:sp>
      <p:sp>
        <p:nvSpPr>
          <p:cNvPr id="3" name="Content Placeholder 2"/>
          <p:cNvSpPr>
            <a:spLocks noGrp="1"/>
          </p:cNvSpPr>
          <p:nvPr>
            <p:ph idx="1"/>
          </p:nvPr>
        </p:nvSpPr>
        <p:spPr>
          <a:xfrm>
            <a:off x="457200" y="1417638"/>
            <a:ext cx="8229600" cy="4525963"/>
          </a:xfrm>
        </p:spPr>
        <p:txBody>
          <a:bodyPr>
            <a:noAutofit/>
          </a:bodyPr>
          <a:lstStyle/>
          <a:p>
            <a:r>
              <a:rPr lang="en-US" u="sng" dirty="0" smtClean="0"/>
              <a:t>Simple idea:</a:t>
            </a:r>
            <a:r>
              <a:rPr lang="en-US" dirty="0" smtClean="0"/>
              <a:t> Send a few packets. </a:t>
            </a:r>
          </a:p>
          <a:p>
            <a:pPr lvl="1"/>
            <a:r>
              <a:rPr lang="en-US" dirty="0" smtClean="0"/>
              <a:t>If a packet is dropped =&gt; decrease rate. </a:t>
            </a:r>
          </a:p>
          <a:p>
            <a:pPr lvl="1"/>
            <a:r>
              <a:rPr lang="en-US" dirty="0" smtClean="0"/>
              <a:t>If no drops =&gt; increase rate. </a:t>
            </a:r>
          </a:p>
          <a:p>
            <a:r>
              <a:rPr lang="en-US" dirty="0" smtClean="0"/>
              <a:t>Control rate via congestion window</a:t>
            </a:r>
          </a:p>
          <a:p>
            <a:pPr lvl="1"/>
            <a:r>
              <a:rPr lang="en-US" dirty="0" err="1" smtClean="0"/>
              <a:t>cwnd</a:t>
            </a:r>
            <a:r>
              <a:rPr lang="en-US" dirty="0" smtClean="0"/>
              <a:t> = Number of packets a sender can send without an acknowledgment (i.e. in one RTT)</a:t>
            </a:r>
          </a:p>
          <a:p>
            <a:pPr lvl="1"/>
            <a:r>
              <a:rPr lang="en-US" dirty="0" smtClean="0"/>
              <a:t>Increase </a:t>
            </a:r>
            <a:r>
              <a:rPr lang="en-US" dirty="0" err="1" smtClean="0"/>
              <a:t>cwnd</a:t>
            </a:r>
            <a:r>
              <a:rPr lang="en-US" dirty="0" smtClean="0"/>
              <a:t> to increase rate</a:t>
            </a:r>
          </a:p>
          <a:p>
            <a:r>
              <a:rPr lang="en-US" dirty="0" smtClean="0"/>
              <a:t>How does </a:t>
            </a:r>
            <a:r>
              <a:rPr lang="en-US" dirty="0" err="1" smtClean="0"/>
              <a:t>cwnd</a:t>
            </a:r>
            <a:r>
              <a:rPr lang="en-US" dirty="0" smtClean="0"/>
              <a:t> relate to actual rate? </a:t>
            </a:r>
          </a:p>
          <a:p>
            <a:pPr marL="457200" lvl="1" indent="0">
              <a:buNone/>
            </a:pPr>
            <a:r>
              <a:rPr lang="en-US" dirty="0">
                <a:solidFill>
                  <a:srgbClr val="3366FF"/>
                </a:solidFill>
              </a:rPr>
              <a:t>	</a:t>
            </a:r>
            <a:r>
              <a:rPr lang="en-US" b="1" dirty="0" smtClean="0">
                <a:solidFill>
                  <a:srgbClr val="3366FF"/>
                </a:solidFill>
              </a:rPr>
              <a:t>Throughput = </a:t>
            </a:r>
            <a:r>
              <a:rPr lang="en-US" b="1" dirty="0" err="1" smtClean="0">
                <a:solidFill>
                  <a:srgbClr val="3366FF"/>
                </a:solidFill>
              </a:rPr>
              <a:t>cwnd</a:t>
            </a:r>
            <a:r>
              <a:rPr lang="en-US" b="1" dirty="0" smtClean="0">
                <a:solidFill>
                  <a:srgbClr val="3366FF"/>
                </a:solidFill>
              </a:rPr>
              <a:t>/RTT</a:t>
            </a:r>
            <a:endParaRPr lang="en-US" b="1" dirty="0">
              <a:solidFill>
                <a:srgbClr val="3366FF"/>
              </a:solidFill>
            </a:endParaRPr>
          </a:p>
        </p:txBody>
      </p:sp>
    </p:spTree>
    <p:extLst>
      <p:ext uri="{BB962C8B-B14F-4D97-AF65-F5344CB8AC3E}">
        <p14:creationId xmlns:p14="http://schemas.microsoft.com/office/powerpoint/2010/main" val="40913860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should TCP increase/decrease </a:t>
            </a:r>
            <a:r>
              <a:rPr lang="en-US" dirty="0" err="1" smtClean="0"/>
              <a:t>cwnd</a:t>
            </a:r>
            <a:r>
              <a:rPr lang="en-US" dirty="0" smtClean="0"/>
              <a:t>?</a:t>
            </a:r>
            <a:endParaRPr lang="en-US" dirty="0"/>
          </a:p>
        </p:txBody>
      </p:sp>
      <p:sp>
        <p:nvSpPr>
          <p:cNvPr id="3" name="Content Placeholder 2"/>
          <p:cNvSpPr>
            <a:spLocks noGrp="1"/>
          </p:cNvSpPr>
          <p:nvPr>
            <p:ph idx="1"/>
          </p:nvPr>
        </p:nvSpPr>
        <p:spPr>
          <a:xfrm>
            <a:off x="457200" y="1695106"/>
            <a:ext cx="8229600" cy="4525963"/>
          </a:xfrm>
        </p:spPr>
        <p:txBody>
          <a:bodyPr>
            <a:noAutofit/>
          </a:bodyPr>
          <a:lstStyle/>
          <a:p>
            <a:r>
              <a:rPr lang="en-US" u="sng" dirty="0" smtClean="0"/>
              <a:t>Basic rule:</a:t>
            </a:r>
            <a:r>
              <a:rPr lang="en-US" dirty="0" smtClean="0"/>
              <a:t>  Additive increase, Multiplicative decrease (AIMD)</a:t>
            </a:r>
          </a:p>
          <a:p>
            <a:r>
              <a:rPr lang="en-US" dirty="0" smtClean="0"/>
              <a:t>For every </a:t>
            </a:r>
            <a:r>
              <a:rPr lang="en-US" b="1" dirty="0" smtClean="0"/>
              <a:t>RTT</a:t>
            </a:r>
            <a:r>
              <a:rPr lang="en-US" dirty="0" smtClean="0"/>
              <a:t>:</a:t>
            </a:r>
          </a:p>
          <a:p>
            <a:pPr lvl="1"/>
            <a:r>
              <a:rPr lang="en-US" b="1" dirty="0" smtClean="0">
                <a:solidFill>
                  <a:srgbClr val="3366FF"/>
                </a:solidFill>
              </a:rPr>
              <a:t>No loss =&gt; </a:t>
            </a:r>
            <a:r>
              <a:rPr lang="en-US" b="1" dirty="0" err="1" smtClean="0">
                <a:solidFill>
                  <a:srgbClr val="3366FF"/>
                </a:solidFill>
              </a:rPr>
              <a:t>cwnd</a:t>
            </a:r>
            <a:r>
              <a:rPr lang="en-US" b="1" dirty="0" smtClean="0">
                <a:solidFill>
                  <a:srgbClr val="3366FF"/>
                </a:solidFill>
              </a:rPr>
              <a:t> = </a:t>
            </a:r>
            <a:r>
              <a:rPr lang="en-US" b="1" dirty="0" err="1" smtClean="0">
                <a:solidFill>
                  <a:srgbClr val="3366FF"/>
                </a:solidFill>
              </a:rPr>
              <a:t>cwnd</a:t>
            </a:r>
            <a:r>
              <a:rPr lang="en-US" b="1" dirty="0" smtClean="0">
                <a:solidFill>
                  <a:srgbClr val="3366FF"/>
                </a:solidFill>
              </a:rPr>
              <a:t> +1</a:t>
            </a:r>
          </a:p>
          <a:p>
            <a:pPr lvl="1"/>
            <a:r>
              <a:rPr lang="en-US" b="1" dirty="0" smtClean="0">
                <a:solidFill>
                  <a:srgbClr val="3366FF"/>
                </a:solidFill>
              </a:rPr>
              <a:t>A loss   =&gt;  </a:t>
            </a:r>
            <a:r>
              <a:rPr lang="en-US" b="1" dirty="0" err="1" smtClean="0">
                <a:solidFill>
                  <a:srgbClr val="3366FF"/>
                </a:solidFill>
              </a:rPr>
              <a:t>cwnd</a:t>
            </a:r>
            <a:r>
              <a:rPr lang="en-US" b="1" dirty="0" smtClean="0">
                <a:solidFill>
                  <a:srgbClr val="3366FF"/>
                </a:solidFill>
              </a:rPr>
              <a:t> = </a:t>
            </a:r>
            <a:r>
              <a:rPr lang="en-US" b="1" dirty="0" err="1" smtClean="0">
                <a:solidFill>
                  <a:srgbClr val="3366FF"/>
                </a:solidFill>
              </a:rPr>
              <a:t>cwnd</a:t>
            </a:r>
            <a:r>
              <a:rPr lang="en-US" b="1" dirty="0" smtClean="0">
                <a:solidFill>
                  <a:srgbClr val="3366FF"/>
                </a:solidFill>
              </a:rPr>
              <a:t>/2</a:t>
            </a:r>
            <a:endParaRPr lang="en-US" b="1" dirty="0">
              <a:solidFill>
                <a:srgbClr val="3366FF"/>
              </a:solidFill>
            </a:endParaRPr>
          </a:p>
        </p:txBody>
      </p:sp>
    </p:spTree>
    <p:extLst>
      <p:ext uri="{BB962C8B-B14F-4D97-AF65-F5344CB8AC3E}">
        <p14:creationId xmlns:p14="http://schemas.microsoft.com/office/powerpoint/2010/main" val="28599757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46454" y="157408"/>
            <a:ext cx="8229600" cy="1143000"/>
          </a:xfrm>
        </p:spPr>
        <p:txBody>
          <a:bodyPr>
            <a:normAutofit/>
          </a:bodyPr>
          <a:lstStyle/>
          <a:p>
            <a:r>
              <a:rPr lang="en-US" sz="3600" dirty="0"/>
              <a:t>Additive</a:t>
            </a:r>
            <a:r>
              <a:rPr lang="en-US" sz="3600" dirty="0">
                <a:latin typeface="Comic Sans MS" charset="0"/>
              </a:rPr>
              <a:t> </a:t>
            </a:r>
            <a:r>
              <a:rPr lang="en-US" sz="3600" dirty="0"/>
              <a:t>Increase</a:t>
            </a:r>
          </a:p>
        </p:txBody>
      </p:sp>
      <p:sp>
        <p:nvSpPr>
          <p:cNvPr id="15363" name="Line 3"/>
          <p:cNvSpPr>
            <a:spLocks noChangeShapeType="1"/>
          </p:cNvSpPr>
          <p:nvPr/>
        </p:nvSpPr>
        <p:spPr bwMode="auto">
          <a:xfrm>
            <a:off x="1276350" y="2244695"/>
            <a:ext cx="685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64" name="Line 4"/>
          <p:cNvSpPr>
            <a:spLocks noChangeShapeType="1"/>
          </p:cNvSpPr>
          <p:nvPr/>
        </p:nvSpPr>
        <p:spPr bwMode="auto">
          <a:xfrm>
            <a:off x="1200150" y="4073495"/>
            <a:ext cx="693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95296" name="Group 64"/>
          <p:cNvGrpSpPr>
            <a:grpSpLocks/>
          </p:cNvGrpSpPr>
          <p:nvPr/>
        </p:nvGrpSpPr>
        <p:grpSpPr bwMode="auto">
          <a:xfrm>
            <a:off x="1504950" y="2244695"/>
            <a:ext cx="838200" cy="1828800"/>
            <a:chOff x="864" y="1440"/>
            <a:chExt cx="528" cy="1152"/>
          </a:xfrm>
        </p:grpSpPr>
        <p:sp>
          <p:nvSpPr>
            <p:cNvPr id="15427" name="Line 5"/>
            <p:cNvSpPr>
              <a:spLocks noChangeShapeType="1"/>
            </p:cNvSpPr>
            <p:nvPr/>
          </p:nvSpPr>
          <p:spPr bwMode="auto">
            <a:xfrm>
              <a:off x="864" y="1440"/>
              <a:ext cx="528"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28" name="Text Box 41"/>
            <p:cNvSpPr txBox="1">
              <a:spLocks noChangeArrowheads="1"/>
            </p:cNvSpPr>
            <p:nvPr/>
          </p:nvSpPr>
          <p:spPr bwMode="auto">
            <a:xfrm>
              <a:off x="912" y="1865"/>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a:t>D</a:t>
              </a:r>
            </a:p>
          </p:txBody>
        </p:sp>
      </p:grpSp>
      <p:grpSp>
        <p:nvGrpSpPr>
          <p:cNvPr id="95297" name="Group 65"/>
          <p:cNvGrpSpPr>
            <a:grpSpLocks/>
          </p:cNvGrpSpPr>
          <p:nvPr/>
        </p:nvGrpSpPr>
        <p:grpSpPr bwMode="auto">
          <a:xfrm>
            <a:off x="2343150" y="2244695"/>
            <a:ext cx="990600" cy="1828800"/>
            <a:chOff x="1392" y="1440"/>
            <a:chExt cx="624" cy="1152"/>
          </a:xfrm>
        </p:grpSpPr>
        <p:sp>
          <p:nvSpPr>
            <p:cNvPr id="15425" name="Line 6"/>
            <p:cNvSpPr>
              <a:spLocks noChangeShapeType="1"/>
            </p:cNvSpPr>
            <p:nvPr/>
          </p:nvSpPr>
          <p:spPr bwMode="auto">
            <a:xfrm flipV="1">
              <a:off x="1392" y="1440"/>
              <a:ext cx="624"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26" name="Text Box 42"/>
            <p:cNvSpPr txBox="1">
              <a:spLocks noChangeArrowheads="1"/>
            </p:cNvSpPr>
            <p:nvPr/>
          </p:nvSpPr>
          <p:spPr bwMode="auto">
            <a:xfrm>
              <a:off x="1520" y="1872"/>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a:t>A</a:t>
              </a:r>
            </a:p>
          </p:txBody>
        </p:sp>
      </p:grpSp>
      <p:sp>
        <p:nvSpPr>
          <p:cNvPr id="15367" name="Text Box 53"/>
          <p:cNvSpPr txBox="1">
            <a:spLocks noChangeArrowheads="1"/>
          </p:cNvSpPr>
          <p:nvPr/>
        </p:nvSpPr>
        <p:spPr bwMode="auto">
          <a:xfrm>
            <a:off x="514350" y="1939895"/>
            <a:ext cx="689812"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3200" dirty="0" err="1">
                <a:latin typeface="+mn-lt"/>
                <a:ea typeface="+mn-ea"/>
              </a:rPr>
              <a:t>Src</a:t>
            </a:r>
            <a:endParaRPr lang="en-US" sz="3200" dirty="0">
              <a:latin typeface="+mn-lt"/>
              <a:ea typeface="+mn-ea"/>
            </a:endParaRPr>
          </a:p>
        </p:txBody>
      </p:sp>
      <p:sp>
        <p:nvSpPr>
          <p:cNvPr id="15368" name="Text Box 54"/>
          <p:cNvSpPr txBox="1">
            <a:spLocks noChangeArrowheads="1"/>
          </p:cNvSpPr>
          <p:nvPr/>
        </p:nvSpPr>
        <p:spPr bwMode="auto">
          <a:xfrm>
            <a:off x="264882" y="3754285"/>
            <a:ext cx="93928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3200" dirty="0" err="1">
                <a:latin typeface="+mn-lt"/>
                <a:ea typeface="+mn-ea"/>
              </a:rPr>
              <a:t>Dest</a:t>
            </a:r>
            <a:endParaRPr lang="en-US" sz="3200" dirty="0">
              <a:latin typeface="+mn-lt"/>
              <a:ea typeface="+mn-ea"/>
            </a:endParaRPr>
          </a:p>
        </p:txBody>
      </p:sp>
      <p:grpSp>
        <p:nvGrpSpPr>
          <p:cNvPr id="15369" name="Group 69"/>
          <p:cNvGrpSpPr>
            <a:grpSpLocks/>
          </p:cNvGrpSpPr>
          <p:nvPr/>
        </p:nvGrpSpPr>
        <p:grpSpPr bwMode="auto">
          <a:xfrm>
            <a:off x="1162050" y="1635095"/>
            <a:ext cx="1231900" cy="533400"/>
            <a:chOff x="648" y="1170"/>
            <a:chExt cx="776" cy="336"/>
          </a:xfrm>
        </p:grpSpPr>
        <p:sp>
          <p:nvSpPr>
            <p:cNvPr id="15422" name="Rectangle 17"/>
            <p:cNvSpPr>
              <a:spLocks noChangeArrowheads="1"/>
            </p:cNvSpPr>
            <p:nvPr/>
          </p:nvSpPr>
          <p:spPr bwMode="auto">
            <a:xfrm>
              <a:off x="864" y="1410"/>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23" name="Line 18"/>
            <p:cNvSpPr>
              <a:spLocks noChangeShapeType="1"/>
            </p:cNvSpPr>
            <p:nvPr/>
          </p:nvSpPr>
          <p:spPr bwMode="auto">
            <a:xfrm>
              <a:off x="1008" y="141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24" name="Text Box 59"/>
            <p:cNvSpPr txBox="1">
              <a:spLocks noChangeArrowheads="1"/>
            </p:cNvSpPr>
            <p:nvPr/>
          </p:nvSpPr>
          <p:spPr bwMode="auto">
            <a:xfrm>
              <a:off x="648" y="1170"/>
              <a:ext cx="77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2000" dirty="0" err="1">
                  <a:solidFill>
                    <a:srgbClr val="000099"/>
                  </a:solidFill>
                </a:rPr>
                <a:t>cwnd</a:t>
              </a:r>
              <a:r>
                <a:rPr lang="en-US" sz="2000" dirty="0">
                  <a:solidFill>
                    <a:srgbClr val="000099"/>
                  </a:solidFill>
                </a:rPr>
                <a:t> = 1</a:t>
              </a:r>
            </a:p>
          </p:txBody>
        </p:sp>
      </p:grpSp>
      <p:grpSp>
        <p:nvGrpSpPr>
          <p:cNvPr id="95302" name="Group 70"/>
          <p:cNvGrpSpPr>
            <a:grpSpLocks/>
          </p:cNvGrpSpPr>
          <p:nvPr/>
        </p:nvGrpSpPr>
        <p:grpSpPr bwMode="auto">
          <a:xfrm>
            <a:off x="3152775" y="1265208"/>
            <a:ext cx="1689100" cy="903287"/>
            <a:chOff x="1902" y="937"/>
            <a:chExt cx="1064" cy="569"/>
          </a:xfrm>
        </p:grpSpPr>
        <p:grpSp>
          <p:nvGrpSpPr>
            <p:cNvPr id="15416" name="Group 67"/>
            <p:cNvGrpSpPr>
              <a:grpSpLocks/>
            </p:cNvGrpSpPr>
            <p:nvPr/>
          </p:nvGrpSpPr>
          <p:grpSpPr bwMode="auto">
            <a:xfrm>
              <a:off x="2016" y="1410"/>
              <a:ext cx="432" cy="96"/>
              <a:chOff x="2016" y="1410"/>
              <a:chExt cx="432" cy="96"/>
            </a:xfrm>
          </p:grpSpPr>
          <p:sp>
            <p:nvSpPr>
              <p:cNvPr id="15418" name="Rectangle 19"/>
              <p:cNvSpPr>
                <a:spLocks noChangeArrowheads="1"/>
              </p:cNvSpPr>
              <p:nvPr/>
            </p:nvSpPr>
            <p:spPr bwMode="auto">
              <a:xfrm>
                <a:off x="2016" y="1410"/>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19" name="Line 20"/>
              <p:cNvSpPr>
                <a:spLocks noChangeShapeType="1"/>
              </p:cNvSpPr>
              <p:nvPr/>
            </p:nvSpPr>
            <p:spPr bwMode="auto">
              <a:xfrm>
                <a:off x="2160" y="141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20" name="Rectangle 21"/>
              <p:cNvSpPr>
                <a:spLocks noChangeArrowheads="1"/>
              </p:cNvSpPr>
              <p:nvPr/>
            </p:nvSpPr>
            <p:spPr bwMode="auto">
              <a:xfrm>
                <a:off x="2256" y="1410"/>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21" name="Line 22"/>
              <p:cNvSpPr>
                <a:spLocks noChangeShapeType="1"/>
              </p:cNvSpPr>
              <p:nvPr/>
            </p:nvSpPr>
            <p:spPr bwMode="auto">
              <a:xfrm>
                <a:off x="2400" y="141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15417" name="Text Box 60"/>
            <p:cNvSpPr txBox="1">
              <a:spLocks noChangeArrowheads="1"/>
            </p:cNvSpPr>
            <p:nvPr/>
          </p:nvSpPr>
          <p:spPr bwMode="auto">
            <a:xfrm>
              <a:off x="1902" y="937"/>
              <a:ext cx="106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2000" dirty="0" err="1">
                  <a:solidFill>
                    <a:srgbClr val="000099"/>
                  </a:solidFill>
                </a:rPr>
                <a:t>cwnd</a:t>
              </a:r>
              <a:r>
                <a:rPr lang="en-US" sz="2000" dirty="0">
                  <a:solidFill>
                    <a:srgbClr val="000099"/>
                  </a:solidFill>
                </a:rPr>
                <a:t> += 1</a:t>
              </a:r>
            </a:p>
            <a:p>
              <a:r>
                <a:rPr lang="en-US" sz="2000" dirty="0" err="1">
                  <a:solidFill>
                    <a:srgbClr val="000099"/>
                  </a:solidFill>
                </a:rPr>
                <a:t>cwnd</a:t>
              </a:r>
              <a:r>
                <a:rPr lang="en-US" sz="2000" dirty="0">
                  <a:solidFill>
                    <a:srgbClr val="000099"/>
                  </a:solidFill>
                </a:rPr>
                <a:t> = 2</a:t>
              </a:r>
            </a:p>
          </p:txBody>
        </p:sp>
      </p:grpSp>
      <p:grpSp>
        <p:nvGrpSpPr>
          <p:cNvPr id="95304" name="Group 72"/>
          <p:cNvGrpSpPr>
            <a:grpSpLocks/>
          </p:cNvGrpSpPr>
          <p:nvPr/>
        </p:nvGrpSpPr>
        <p:grpSpPr bwMode="auto">
          <a:xfrm>
            <a:off x="3333750" y="2244695"/>
            <a:ext cx="1143000" cy="1828800"/>
            <a:chOff x="2016" y="1554"/>
            <a:chExt cx="720" cy="1152"/>
          </a:xfrm>
        </p:grpSpPr>
        <p:sp>
          <p:nvSpPr>
            <p:cNvPr id="15412" name="Line 7"/>
            <p:cNvSpPr>
              <a:spLocks noChangeShapeType="1"/>
            </p:cNvSpPr>
            <p:nvPr/>
          </p:nvSpPr>
          <p:spPr bwMode="auto">
            <a:xfrm>
              <a:off x="2016" y="1554"/>
              <a:ext cx="528"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13" name="Line 9"/>
            <p:cNvSpPr>
              <a:spLocks noChangeShapeType="1"/>
            </p:cNvSpPr>
            <p:nvPr/>
          </p:nvSpPr>
          <p:spPr bwMode="auto">
            <a:xfrm>
              <a:off x="2208" y="1554"/>
              <a:ext cx="528"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14" name="Text Box 43"/>
            <p:cNvSpPr txBox="1">
              <a:spLocks noChangeArrowheads="1"/>
            </p:cNvSpPr>
            <p:nvPr/>
          </p:nvSpPr>
          <p:spPr bwMode="auto">
            <a:xfrm>
              <a:off x="2064" y="1938"/>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a:t>D</a:t>
              </a:r>
            </a:p>
          </p:txBody>
        </p:sp>
        <p:sp>
          <p:nvSpPr>
            <p:cNvPr id="15415" name="Text Box 44"/>
            <p:cNvSpPr txBox="1">
              <a:spLocks noChangeArrowheads="1"/>
            </p:cNvSpPr>
            <p:nvPr/>
          </p:nvSpPr>
          <p:spPr bwMode="auto">
            <a:xfrm>
              <a:off x="2240" y="1938"/>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a:t>D</a:t>
              </a:r>
            </a:p>
          </p:txBody>
        </p:sp>
      </p:grpSp>
      <p:grpSp>
        <p:nvGrpSpPr>
          <p:cNvPr id="95305" name="Group 73"/>
          <p:cNvGrpSpPr>
            <a:grpSpLocks/>
          </p:cNvGrpSpPr>
          <p:nvPr/>
        </p:nvGrpSpPr>
        <p:grpSpPr bwMode="auto">
          <a:xfrm>
            <a:off x="4171950" y="2244695"/>
            <a:ext cx="1295400" cy="1828800"/>
            <a:chOff x="2544" y="1554"/>
            <a:chExt cx="816" cy="1152"/>
          </a:xfrm>
        </p:grpSpPr>
        <p:sp>
          <p:nvSpPr>
            <p:cNvPr id="15408" name="Line 8"/>
            <p:cNvSpPr>
              <a:spLocks noChangeShapeType="1"/>
            </p:cNvSpPr>
            <p:nvPr/>
          </p:nvSpPr>
          <p:spPr bwMode="auto">
            <a:xfrm flipV="1">
              <a:off x="2544" y="1554"/>
              <a:ext cx="624"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09" name="Line 10"/>
            <p:cNvSpPr>
              <a:spLocks noChangeShapeType="1"/>
            </p:cNvSpPr>
            <p:nvPr/>
          </p:nvSpPr>
          <p:spPr bwMode="auto">
            <a:xfrm flipV="1">
              <a:off x="2736" y="1554"/>
              <a:ext cx="624"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10" name="Text Box 45"/>
            <p:cNvSpPr txBox="1">
              <a:spLocks noChangeArrowheads="1"/>
            </p:cNvSpPr>
            <p:nvPr/>
          </p:nvSpPr>
          <p:spPr bwMode="auto">
            <a:xfrm>
              <a:off x="2688" y="1938"/>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a:t>A</a:t>
              </a:r>
            </a:p>
          </p:txBody>
        </p:sp>
        <p:sp>
          <p:nvSpPr>
            <p:cNvPr id="15411" name="Text Box 46"/>
            <p:cNvSpPr txBox="1">
              <a:spLocks noChangeArrowheads="1"/>
            </p:cNvSpPr>
            <p:nvPr/>
          </p:nvSpPr>
          <p:spPr bwMode="auto">
            <a:xfrm>
              <a:off x="2880" y="1938"/>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a:t>A</a:t>
              </a:r>
            </a:p>
          </p:txBody>
        </p:sp>
      </p:grpSp>
      <p:grpSp>
        <p:nvGrpSpPr>
          <p:cNvPr id="95306" name="Group 74"/>
          <p:cNvGrpSpPr>
            <a:grpSpLocks/>
          </p:cNvGrpSpPr>
          <p:nvPr/>
        </p:nvGrpSpPr>
        <p:grpSpPr bwMode="auto">
          <a:xfrm>
            <a:off x="5076825" y="1641445"/>
            <a:ext cx="1208088" cy="527050"/>
            <a:chOff x="3114" y="1174"/>
            <a:chExt cx="761" cy="332"/>
          </a:xfrm>
        </p:grpSpPr>
        <p:sp>
          <p:nvSpPr>
            <p:cNvPr id="15401" name="Rectangle 23"/>
            <p:cNvSpPr>
              <a:spLocks noChangeArrowheads="1"/>
            </p:cNvSpPr>
            <p:nvPr/>
          </p:nvSpPr>
          <p:spPr bwMode="auto">
            <a:xfrm>
              <a:off x="3168" y="1410"/>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02" name="Line 24"/>
            <p:cNvSpPr>
              <a:spLocks noChangeShapeType="1"/>
            </p:cNvSpPr>
            <p:nvPr/>
          </p:nvSpPr>
          <p:spPr bwMode="auto">
            <a:xfrm>
              <a:off x="3312" y="141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03" name="Rectangle 25"/>
            <p:cNvSpPr>
              <a:spLocks noChangeArrowheads="1"/>
            </p:cNvSpPr>
            <p:nvPr/>
          </p:nvSpPr>
          <p:spPr bwMode="auto">
            <a:xfrm>
              <a:off x="3408" y="1410"/>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04" name="Line 26"/>
            <p:cNvSpPr>
              <a:spLocks noChangeShapeType="1"/>
            </p:cNvSpPr>
            <p:nvPr/>
          </p:nvSpPr>
          <p:spPr bwMode="auto">
            <a:xfrm>
              <a:off x="3552" y="141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05" name="Rectangle 31"/>
            <p:cNvSpPr>
              <a:spLocks noChangeArrowheads="1"/>
            </p:cNvSpPr>
            <p:nvPr/>
          </p:nvSpPr>
          <p:spPr bwMode="auto">
            <a:xfrm>
              <a:off x="3648" y="1410"/>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06" name="Line 32"/>
            <p:cNvSpPr>
              <a:spLocks noChangeShapeType="1"/>
            </p:cNvSpPr>
            <p:nvPr/>
          </p:nvSpPr>
          <p:spPr bwMode="auto">
            <a:xfrm>
              <a:off x="3792" y="141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07" name="Text Box 61"/>
            <p:cNvSpPr txBox="1">
              <a:spLocks noChangeArrowheads="1"/>
            </p:cNvSpPr>
            <p:nvPr/>
          </p:nvSpPr>
          <p:spPr bwMode="auto">
            <a:xfrm>
              <a:off x="3114" y="1174"/>
              <a:ext cx="76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2000">
                  <a:solidFill>
                    <a:srgbClr val="000099"/>
                  </a:solidFill>
                </a:rPr>
                <a:t>cwnd = 3</a:t>
              </a:r>
            </a:p>
          </p:txBody>
        </p:sp>
      </p:grpSp>
      <p:grpSp>
        <p:nvGrpSpPr>
          <p:cNvPr id="95307" name="Group 75"/>
          <p:cNvGrpSpPr>
            <a:grpSpLocks/>
          </p:cNvGrpSpPr>
          <p:nvPr/>
        </p:nvGrpSpPr>
        <p:grpSpPr bwMode="auto">
          <a:xfrm>
            <a:off x="5162550" y="1644620"/>
            <a:ext cx="3276600" cy="2428875"/>
            <a:chOff x="3168" y="1176"/>
            <a:chExt cx="2064" cy="1530"/>
          </a:xfrm>
        </p:grpSpPr>
        <p:sp>
          <p:nvSpPr>
            <p:cNvPr id="15376" name="Line 11"/>
            <p:cNvSpPr>
              <a:spLocks noChangeShapeType="1"/>
            </p:cNvSpPr>
            <p:nvPr/>
          </p:nvSpPr>
          <p:spPr bwMode="auto">
            <a:xfrm>
              <a:off x="3168" y="1554"/>
              <a:ext cx="528"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77" name="Line 12"/>
            <p:cNvSpPr>
              <a:spLocks noChangeShapeType="1"/>
            </p:cNvSpPr>
            <p:nvPr/>
          </p:nvSpPr>
          <p:spPr bwMode="auto">
            <a:xfrm flipV="1">
              <a:off x="3696" y="1554"/>
              <a:ext cx="624"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78" name="Line 13"/>
            <p:cNvSpPr>
              <a:spLocks noChangeShapeType="1"/>
            </p:cNvSpPr>
            <p:nvPr/>
          </p:nvSpPr>
          <p:spPr bwMode="auto">
            <a:xfrm>
              <a:off x="3360" y="1554"/>
              <a:ext cx="528"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79" name="Line 14"/>
            <p:cNvSpPr>
              <a:spLocks noChangeShapeType="1"/>
            </p:cNvSpPr>
            <p:nvPr/>
          </p:nvSpPr>
          <p:spPr bwMode="auto">
            <a:xfrm flipV="1">
              <a:off x="3888" y="1554"/>
              <a:ext cx="624"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80" name="Line 15"/>
            <p:cNvSpPr>
              <a:spLocks noChangeShapeType="1"/>
            </p:cNvSpPr>
            <p:nvPr/>
          </p:nvSpPr>
          <p:spPr bwMode="auto">
            <a:xfrm>
              <a:off x="3600" y="1554"/>
              <a:ext cx="528"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81" name="Line 16"/>
            <p:cNvSpPr>
              <a:spLocks noChangeShapeType="1"/>
            </p:cNvSpPr>
            <p:nvPr/>
          </p:nvSpPr>
          <p:spPr bwMode="auto">
            <a:xfrm flipV="1">
              <a:off x="4128" y="1554"/>
              <a:ext cx="624"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82" name="Rectangle 27"/>
            <p:cNvSpPr>
              <a:spLocks noChangeArrowheads="1"/>
            </p:cNvSpPr>
            <p:nvPr/>
          </p:nvSpPr>
          <p:spPr bwMode="auto">
            <a:xfrm>
              <a:off x="4320" y="1410"/>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83" name="Line 28"/>
            <p:cNvSpPr>
              <a:spLocks noChangeShapeType="1"/>
            </p:cNvSpPr>
            <p:nvPr/>
          </p:nvSpPr>
          <p:spPr bwMode="auto">
            <a:xfrm>
              <a:off x="4464" y="141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84" name="Rectangle 29"/>
            <p:cNvSpPr>
              <a:spLocks noChangeArrowheads="1"/>
            </p:cNvSpPr>
            <p:nvPr/>
          </p:nvSpPr>
          <p:spPr bwMode="auto">
            <a:xfrm>
              <a:off x="4560" y="1410"/>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85" name="Line 30"/>
            <p:cNvSpPr>
              <a:spLocks noChangeShapeType="1"/>
            </p:cNvSpPr>
            <p:nvPr/>
          </p:nvSpPr>
          <p:spPr bwMode="auto">
            <a:xfrm>
              <a:off x="4704" y="141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86" name="Rectangle 33"/>
            <p:cNvSpPr>
              <a:spLocks noChangeArrowheads="1"/>
            </p:cNvSpPr>
            <p:nvPr/>
          </p:nvSpPr>
          <p:spPr bwMode="auto">
            <a:xfrm>
              <a:off x="4800" y="1410"/>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87" name="Line 34"/>
            <p:cNvSpPr>
              <a:spLocks noChangeShapeType="1"/>
            </p:cNvSpPr>
            <p:nvPr/>
          </p:nvSpPr>
          <p:spPr bwMode="auto">
            <a:xfrm>
              <a:off x="4944" y="141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88" name="Rectangle 35"/>
            <p:cNvSpPr>
              <a:spLocks noChangeArrowheads="1"/>
            </p:cNvSpPr>
            <p:nvPr/>
          </p:nvSpPr>
          <p:spPr bwMode="auto">
            <a:xfrm>
              <a:off x="5040" y="1410"/>
              <a:ext cx="192"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89" name="Line 36"/>
            <p:cNvSpPr>
              <a:spLocks noChangeShapeType="1"/>
            </p:cNvSpPr>
            <p:nvPr/>
          </p:nvSpPr>
          <p:spPr bwMode="auto">
            <a:xfrm>
              <a:off x="5184" y="141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90" name="Line 37"/>
            <p:cNvSpPr>
              <a:spLocks noChangeShapeType="1"/>
            </p:cNvSpPr>
            <p:nvPr/>
          </p:nvSpPr>
          <p:spPr bwMode="auto">
            <a:xfrm>
              <a:off x="4320" y="1602"/>
              <a:ext cx="192" cy="384"/>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91" name="Line 38"/>
            <p:cNvSpPr>
              <a:spLocks noChangeShapeType="1"/>
            </p:cNvSpPr>
            <p:nvPr/>
          </p:nvSpPr>
          <p:spPr bwMode="auto">
            <a:xfrm>
              <a:off x="4512" y="1602"/>
              <a:ext cx="192" cy="384"/>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92" name="Line 39"/>
            <p:cNvSpPr>
              <a:spLocks noChangeShapeType="1"/>
            </p:cNvSpPr>
            <p:nvPr/>
          </p:nvSpPr>
          <p:spPr bwMode="auto">
            <a:xfrm>
              <a:off x="4752" y="1602"/>
              <a:ext cx="192" cy="384"/>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93" name="Line 40"/>
            <p:cNvSpPr>
              <a:spLocks noChangeShapeType="1"/>
            </p:cNvSpPr>
            <p:nvPr/>
          </p:nvSpPr>
          <p:spPr bwMode="auto">
            <a:xfrm>
              <a:off x="4944" y="1554"/>
              <a:ext cx="192" cy="384"/>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94" name="Text Box 47"/>
            <p:cNvSpPr txBox="1">
              <a:spLocks noChangeArrowheads="1"/>
            </p:cNvSpPr>
            <p:nvPr/>
          </p:nvSpPr>
          <p:spPr bwMode="auto">
            <a:xfrm>
              <a:off x="3216" y="1938"/>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a:t>D</a:t>
              </a:r>
            </a:p>
          </p:txBody>
        </p:sp>
        <p:sp>
          <p:nvSpPr>
            <p:cNvPr id="15395" name="Text Box 48"/>
            <p:cNvSpPr txBox="1">
              <a:spLocks noChangeArrowheads="1"/>
            </p:cNvSpPr>
            <p:nvPr/>
          </p:nvSpPr>
          <p:spPr bwMode="auto">
            <a:xfrm>
              <a:off x="3392" y="1938"/>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a:t>D</a:t>
              </a:r>
            </a:p>
          </p:txBody>
        </p:sp>
        <p:sp>
          <p:nvSpPr>
            <p:cNvPr id="15396" name="Text Box 49"/>
            <p:cNvSpPr txBox="1">
              <a:spLocks noChangeArrowheads="1"/>
            </p:cNvSpPr>
            <p:nvPr/>
          </p:nvSpPr>
          <p:spPr bwMode="auto">
            <a:xfrm>
              <a:off x="3840" y="1938"/>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a:t>A</a:t>
              </a:r>
            </a:p>
          </p:txBody>
        </p:sp>
        <p:sp>
          <p:nvSpPr>
            <p:cNvPr id="15397" name="Text Box 50"/>
            <p:cNvSpPr txBox="1">
              <a:spLocks noChangeArrowheads="1"/>
            </p:cNvSpPr>
            <p:nvPr/>
          </p:nvSpPr>
          <p:spPr bwMode="auto">
            <a:xfrm>
              <a:off x="4032" y="1938"/>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a:t>A</a:t>
              </a:r>
            </a:p>
          </p:txBody>
        </p:sp>
        <p:sp>
          <p:nvSpPr>
            <p:cNvPr id="15398" name="Text Box 51"/>
            <p:cNvSpPr txBox="1">
              <a:spLocks noChangeArrowheads="1"/>
            </p:cNvSpPr>
            <p:nvPr/>
          </p:nvSpPr>
          <p:spPr bwMode="auto">
            <a:xfrm>
              <a:off x="3632" y="1938"/>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a:t>D</a:t>
              </a:r>
            </a:p>
          </p:txBody>
        </p:sp>
        <p:sp>
          <p:nvSpPr>
            <p:cNvPr id="15399" name="Text Box 52"/>
            <p:cNvSpPr txBox="1">
              <a:spLocks noChangeArrowheads="1"/>
            </p:cNvSpPr>
            <p:nvPr/>
          </p:nvSpPr>
          <p:spPr bwMode="auto">
            <a:xfrm>
              <a:off x="4302" y="1938"/>
              <a:ext cx="2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a:t>A</a:t>
              </a:r>
            </a:p>
          </p:txBody>
        </p:sp>
        <p:sp>
          <p:nvSpPr>
            <p:cNvPr id="15400" name="Text Box 62"/>
            <p:cNvSpPr txBox="1">
              <a:spLocks noChangeArrowheads="1"/>
            </p:cNvSpPr>
            <p:nvPr/>
          </p:nvSpPr>
          <p:spPr bwMode="auto">
            <a:xfrm>
              <a:off x="4356" y="1176"/>
              <a:ext cx="76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2000">
                  <a:solidFill>
                    <a:srgbClr val="000099"/>
                  </a:solidFill>
                </a:rPr>
                <a:t>cwnd = 4</a:t>
              </a:r>
            </a:p>
          </p:txBody>
        </p:sp>
      </p:grpSp>
      <p:sp>
        <p:nvSpPr>
          <p:cNvPr id="103" name="Rectangle 2"/>
          <p:cNvSpPr txBox="1">
            <a:spLocks noChangeArrowheads="1"/>
          </p:cNvSpPr>
          <p:nvPr/>
        </p:nvSpPr>
        <p:spPr>
          <a:xfrm>
            <a:off x="446454" y="407349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t>Multiplicative</a:t>
            </a:r>
            <a:r>
              <a:rPr lang="en-US" sz="3200" dirty="0" smtClean="0">
                <a:latin typeface="Comic Sans MS" charset="0"/>
              </a:rPr>
              <a:t> </a:t>
            </a:r>
            <a:r>
              <a:rPr lang="en-US" sz="3200" dirty="0" smtClean="0"/>
              <a:t>Decrease</a:t>
            </a:r>
            <a:endParaRPr lang="en-US" sz="3200" dirty="0"/>
          </a:p>
        </p:txBody>
      </p:sp>
      <p:grpSp>
        <p:nvGrpSpPr>
          <p:cNvPr id="104" name="Group 64"/>
          <p:cNvGrpSpPr>
            <a:grpSpLocks/>
          </p:cNvGrpSpPr>
          <p:nvPr/>
        </p:nvGrpSpPr>
        <p:grpSpPr bwMode="auto">
          <a:xfrm>
            <a:off x="2283217" y="5848559"/>
            <a:ext cx="501015" cy="638210"/>
            <a:chOff x="763" y="1440"/>
            <a:chExt cx="629" cy="1152"/>
          </a:xfrm>
        </p:grpSpPr>
        <p:sp>
          <p:nvSpPr>
            <p:cNvPr id="105" name="Line 5"/>
            <p:cNvSpPr>
              <a:spLocks noChangeShapeType="1"/>
            </p:cNvSpPr>
            <p:nvPr/>
          </p:nvSpPr>
          <p:spPr bwMode="auto">
            <a:xfrm>
              <a:off x="864" y="1440"/>
              <a:ext cx="528"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6" name="Text Box 41"/>
            <p:cNvSpPr txBox="1">
              <a:spLocks noChangeArrowheads="1"/>
            </p:cNvSpPr>
            <p:nvPr/>
          </p:nvSpPr>
          <p:spPr bwMode="auto">
            <a:xfrm>
              <a:off x="763" y="1971"/>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dirty="0"/>
                <a:t>D</a:t>
              </a:r>
            </a:p>
          </p:txBody>
        </p:sp>
      </p:grpSp>
      <p:sp>
        <p:nvSpPr>
          <p:cNvPr id="108" name="Rectangle 17"/>
          <p:cNvSpPr>
            <a:spLocks noChangeArrowheads="1"/>
          </p:cNvSpPr>
          <p:nvPr/>
        </p:nvSpPr>
        <p:spPr bwMode="auto">
          <a:xfrm>
            <a:off x="2153762" y="5604333"/>
            <a:ext cx="404567"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9" name="Line 18"/>
          <p:cNvSpPr>
            <a:spLocks noChangeShapeType="1"/>
          </p:cNvSpPr>
          <p:nvPr/>
        </p:nvSpPr>
        <p:spPr bwMode="auto">
          <a:xfrm>
            <a:off x="2457187" y="560433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0" name="Text Box 59"/>
          <p:cNvSpPr txBox="1">
            <a:spLocks noChangeArrowheads="1"/>
          </p:cNvSpPr>
          <p:nvPr/>
        </p:nvSpPr>
        <p:spPr bwMode="auto">
          <a:xfrm>
            <a:off x="1220281" y="5190506"/>
            <a:ext cx="163512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2000" dirty="0" err="1">
                <a:solidFill>
                  <a:srgbClr val="000099"/>
                </a:solidFill>
              </a:rPr>
              <a:t>cwnd</a:t>
            </a:r>
            <a:r>
              <a:rPr lang="en-US" sz="2000" dirty="0">
                <a:solidFill>
                  <a:srgbClr val="000099"/>
                </a:solidFill>
              </a:rPr>
              <a:t> = </a:t>
            </a:r>
            <a:r>
              <a:rPr lang="en-US" sz="2000" dirty="0" smtClean="0">
                <a:solidFill>
                  <a:srgbClr val="000099"/>
                </a:solidFill>
              </a:rPr>
              <a:t>10</a:t>
            </a:r>
            <a:endParaRPr lang="en-US" sz="2000" dirty="0">
              <a:solidFill>
                <a:srgbClr val="000099"/>
              </a:solidFill>
            </a:endParaRPr>
          </a:p>
        </p:txBody>
      </p:sp>
      <p:sp>
        <p:nvSpPr>
          <p:cNvPr id="111" name="Rectangle 17"/>
          <p:cNvSpPr>
            <a:spLocks noChangeArrowheads="1"/>
          </p:cNvSpPr>
          <p:nvPr/>
        </p:nvSpPr>
        <p:spPr bwMode="auto">
          <a:xfrm>
            <a:off x="1204162" y="5604333"/>
            <a:ext cx="404567"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12" name="Group 64"/>
          <p:cNvGrpSpPr>
            <a:grpSpLocks/>
          </p:cNvGrpSpPr>
          <p:nvPr/>
        </p:nvGrpSpPr>
        <p:grpSpPr bwMode="auto">
          <a:xfrm>
            <a:off x="1176598" y="5875972"/>
            <a:ext cx="501015" cy="638210"/>
            <a:chOff x="763" y="1440"/>
            <a:chExt cx="629" cy="1152"/>
          </a:xfrm>
        </p:grpSpPr>
        <p:sp>
          <p:nvSpPr>
            <p:cNvPr id="113" name="Line 5"/>
            <p:cNvSpPr>
              <a:spLocks noChangeShapeType="1"/>
            </p:cNvSpPr>
            <p:nvPr/>
          </p:nvSpPr>
          <p:spPr bwMode="auto">
            <a:xfrm>
              <a:off x="864" y="1440"/>
              <a:ext cx="528"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4" name="Text Box 41"/>
            <p:cNvSpPr txBox="1">
              <a:spLocks noChangeArrowheads="1"/>
            </p:cNvSpPr>
            <p:nvPr/>
          </p:nvSpPr>
          <p:spPr bwMode="auto">
            <a:xfrm>
              <a:off x="763" y="1971"/>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dirty="0"/>
                <a:t>D</a:t>
              </a:r>
            </a:p>
          </p:txBody>
        </p:sp>
      </p:grpSp>
      <p:sp>
        <p:nvSpPr>
          <p:cNvPr id="3" name="TextBox 2"/>
          <p:cNvSpPr txBox="1"/>
          <p:nvPr/>
        </p:nvSpPr>
        <p:spPr>
          <a:xfrm>
            <a:off x="1739330" y="5800815"/>
            <a:ext cx="344039" cy="369332"/>
          </a:xfrm>
          <a:prstGeom prst="rect">
            <a:avLst/>
          </a:prstGeom>
          <a:noFill/>
        </p:spPr>
        <p:txBody>
          <a:bodyPr wrap="none" rtlCol="0">
            <a:spAutoFit/>
          </a:bodyPr>
          <a:lstStyle/>
          <a:p>
            <a:r>
              <a:rPr lang="en-US" dirty="0" smtClean="0"/>
              <a:t>… </a:t>
            </a:r>
            <a:endParaRPr lang="en-US" dirty="0"/>
          </a:p>
        </p:txBody>
      </p:sp>
      <p:sp>
        <p:nvSpPr>
          <p:cNvPr id="4" name="TextBox 3"/>
          <p:cNvSpPr txBox="1"/>
          <p:nvPr/>
        </p:nvSpPr>
        <p:spPr>
          <a:xfrm>
            <a:off x="2996873" y="6166937"/>
            <a:ext cx="311804" cy="369332"/>
          </a:xfrm>
          <a:prstGeom prst="rect">
            <a:avLst/>
          </a:prstGeom>
          <a:noFill/>
        </p:spPr>
        <p:txBody>
          <a:bodyPr wrap="none" rtlCol="0">
            <a:spAutoFit/>
          </a:bodyPr>
          <a:lstStyle/>
          <a:p>
            <a:r>
              <a:rPr lang="en-US" b="1" dirty="0" smtClean="0">
                <a:solidFill>
                  <a:srgbClr val="FF0000"/>
                </a:solidFill>
              </a:rPr>
              <a:t>X</a:t>
            </a:r>
            <a:endParaRPr lang="en-US" b="1" dirty="0">
              <a:solidFill>
                <a:srgbClr val="FF0000"/>
              </a:solidFill>
            </a:endParaRPr>
          </a:p>
        </p:txBody>
      </p:sp>
      <p:grpSp>
        <p:nvGrpSpPr>
          <p:cNvPr id="117" name="Group 64"/>
          <p:cNvGrpSpPr>
            <a:grpSpLocks/>
          </p:cNvGrpSpPr>
          <p:nvPr/>
        </p:nvGrpSpPr>
        <p:grpSpPr bwMode="auto">
          <a:xfrm>
            <a:off x="2782578" y="5835580"/>
            <a:ext cx="370197" cy="411623"/>
            <a:chOff x="763" y="1440"/>
            <a:chExt cx="629" cy="1152"/>
          </a:xfrm>
        </p:grpSpPr>
        <p:sp>
          <p:nvSpPr>
            <p:cNvPr id="118" name="Line 5"/>
            <p:cNvSpPr>
              <a:spLocks noChangeShapeType="1"/>
            </p:cNvSpPr>
            <p:nvPr/>
          </p:nvSpPr>
          <p:spPr bwMode="auto">
            <a:xfrm>
              <a:off x="864" y="1440"/>
              <a:ext cx="528"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9" name="Text Box 41"/>
            <p:cNvSpPr txBox="1">
              <a:spLocks noChangeArrowheads="1"/>
            </p:cNvSpPr>
            <p:nvPr/>
          </p:nvSpPr>
          <p:spPr bwMode="auto">
            <a:xfrm>
              <a:off x="763" y="1971"/>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dirty="0"/>
                <a:t>D</a:t>
              </a:r>
            </a:p>
          </p:txBody>
        </p:sp>
      </p:grpSp>
      <p:sp>
        <p:nvSpPr>
          <p:cNvPr id="120" name="Rectangle 17"/>
          <p:cNvSpPr>
            <a:spLocks noChangeArrowheads="1"/>
          </p:cNvSpPr>
          <p:nvPr/>
        </p:nvSpPr>
        <p:spPr bwMode="auto">
          <a:xfrm>
            <a:off x="2653122" y="5591354"/>
            <a:ext cx="404567"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1" name="Line 18"/>
          <p:cNvSpPr>
            <a:spLocks noChangeShapeType="1"/>
          </p:cNvSpPr>
          <p:nvPr/>
        </p:nvSpPr>
        <p:spPr bwMode="auto">
          <a:xfrm>
            <a:off x="2956547" y="5591354"/>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122" name="Group 64"/>
          <p:cNvGrpSpPr>
            <a:grpSpLocks/>
          </p:cNvGrpSpPr>
          <p:nvPr/>
        </p:nvGrpSpPr>
        <p:grpSpPr bwMode="auto">
          <a:xfrm>
            <a:off x="6100838" y="5848559"/>
            <a:ext cx="501015" cy="638210"/>
            <a:chOff x="763" y="1440"/>
            <a:chExt cx="629" cy="1152"/>
          </a:xfrm>
        </p:grpSpPr>
        <p:sp>
          <p:nvSpPr>
            <p:cNvPr id="123" name="Line 5"/>
            <p:cNvSpPr>
              <a:spLocks noChangeShapeType="1"/>
            </p:cNvSpPr>
            <p:nvPr/>
          </p:nvSpPr>
          <p:spPr bwMode="auto">
            <a:xfrm>
              <a:off x="864" y="1440"/>
              <a:ext cx="528"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4" name="Text Box 41"/>
            <p:cNvSpPr txBox="1">
              <a:spLocks noChangeArrowheads="1"/>
            </p:cNvSpPr>
            <p:nvPr/>
          </p:nvSpPr>
          <p:spPr bwMode="auto">
            <a:xfrm>
              <a:off x="763" y="1971"/>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dirty="0"/>
                <a:t>D</a:t>
              </a:r>
            </a:p>
          </p:txBody>
        </p:sp>
      </p:grpSp>
      <p:sp>
        <p:nvSpPr>
          <p:cNvPr id="125" name="Rectangle 17"/>
          <p:cNvSpPr>
            <a:spLocks noChangeArrowheads="1"/>
          </p:cNvSpPr>
          <p:nvPr/>
        </p:nvSpPr>
        <p:spPr bwMode="auto">
          <a:xfrm>
            <a:off x="5971383" y="5604333"/>
            <a:ext cx="404567"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 name="Line 18"/>
          <p:cNvSpPr>
            <a:spLocks noChangeShapeType="1"/>
          </p:cNvSpPr>
          <p:nvPr/>
        </p:nvSpPr>
        <p:spPr bwMode="auto">
          <a:xfrm>
            <a:off x="6274808" y="560433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7" name="Text Box 59"/>
          <p:cNvSpPr txBox="1">
            <a:spLocks noChangeArrowheads="1"/>
          </p:cNvSpPr>
          <p:nvPr/>
        </p:nvSpPr>
        <p:spPr bwMode="auto">
          <a:xfrm>
            <a:off x="5037902" y="5190506"/>
            <a:ext cx="16351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2000" dirty="0" err="1">
                <a:solidFill>
                  <a:srgbClr val="000099"/>
                </a:solidFill>
              </a:rPr>
              <a:t>cwnd</a:t>
            </a:r>
            <a:r>
              <a:rPr lang="en-US" sz="2000" dirty="0">
                <a:solidFill>
                  <a:srgbClr val="000099"/>
                </a:solidFill>
              </a:rPr>
              <a:t> = </a:t>
            </a:r>
            <a:r>
              <a:rPr lang="en-US" sz="2000" dirty="0" smtClean="0">
                <a:solidFill>
                  <a:srgbClr val="000099"/>
                </a:solidFill>
              </a:rPr>
              <a:t>5</a:t>
            </a:r>
            <a:endParaRPr lang="en-US" sz="2000" dirty="0">
              <a:solidFill>
                <a:srgbClr val="000099"/>
              </a:solidFill>
            </a:endParaRPr>
          </a:p>
        </p:txBody>
      </p:sp>
      <p:sp>
        <p:nvSpPr>
          <p:cNvPr id="128" name="Rectangle 17"/>
          <p:cNvSpPr>
            <a:spLocks noChangeArrowheads="1"/>
          </p:cNvSpPr>
          <p:nvPr/>
        </p:nvSpPr>
        <p:spPr bwMode="auto">
          <a:xfrm>
            <a:off x="5021783" y="5604333"/>
            <a:ext cx="404567"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29" name="Group 64"/>
          <p:cNvGrpSpPr>
            <a:grpSpLocks/>
          </p:cNvGrpSpPr>
          <p:nvPr/>
        </p:nvGrpSpPr>
        <p:grpSpPr bwMode="auto">
          <a:xfrm>
            <a:off x="4994219" y="5875972"/>
            <a:ext cx="501015" cy="638210"/>
            <a:chOff x="763" y="1440"/>
            <a:chExt cx="629" cy="1152"/>
          </a:xfrm>
        </p:grpSpPr>
        <p:sp>
          <p:nvSpPr>
            <p:cNvPr id="130" name="Line 5"/>
            <p:cNvSpPr>
              <a:spLocks noChangeShapeType="1"/>
            </p:cNvSpPr>
            <p:nvPr/>
          </p:nvSpPr>
          <p:spPr bwMode="auto">
            <a:xfrm>
              <a:off x="864" y="1440"/>
              <a:ext cx="528"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1" name="Text Box 41"/>
            <p:cNvSpPr txBox="1">
              <a:spLocks noChangeArrowheads="1"/>
            </p:cNvSpPr>
            <p:nvPr/>
          </p:nvSpPr>
          <p:spPr bwMode="auto">
            <a:xfrm>
              <a:off x="763" y="1971"/>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r>
                <a:rPr lang="en-US" sz="1600" dirty="0"/>
                <a:t>D</a:t>
              </a:r>
            </a:p>
          </p:txBody>
        </p:sp>
      </p:grpSp>
      <p:sp>
        <p:nvSpPr>
          <p:cNvPr id="132" name="TextBox 131"/>
          <p:cNvSpPr txBox="1"/>
          <p:nvPr/>
        </p:nvSpPr>
        <p:spPr>
          <a:xfrm>
            <a:off x="5556951" y="5800815"/>
            <a:ext cx="344039" cy="369332"/>
          </a:xfrm>
          <a:prstGeom prst="rect">
            <a:avLst/>
          </a:prstGeom>
          <a:noFill/>
        </p:spPr>
        <p:txBody>
          <a:bodyPr wrap="none" rtlCol="0">
            <a:spAutoFit/>
          </a:bodyPr>
          <a:lstStyle/>
          <a:p>
            <a:r>
              <a:rPr lang="en-US" dirty="0" smtClean="0"/>
              <a:t>… </a:t>
            </a:r>
            <a:endParaRPr lang="en-US" dirty="0"/>
          </a:p>
        </p:txBody>
      </p:sp>
      <p:sp>
        <p:nvSpPr>
          <p:cNvPr id="5" name="Right Arrow 4"/>
          <p:cNvSpPr/>
          <p:nvPr/>
        </p:nvSpPr>
        <p:spPr>
          <a:xfrm>
            <a:off x="3865196" y="5689436"/>
            <a:ext cx="457200" cy="268579"/>
          </a:xfrm>
          <a:prstGeom prst="rightArrow">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1599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95296"/>
                                        </p:tgtEl>
                                        <p:attrNameLst>
                                          <p:attrName>style.visibility</p:attrName>
                                        </p:attrNameLst>
                                      </p:cBhvr>
                                      <p:to>
                                        <p:strVal val="visible"/>
                                      </p:to>
                                    </p:set>
                                    <p:animEffect transition="in" filter="wipe(up)">
                                      <p:cBhvr>
                                        <p:cTn id="7" dur="500"/>
                                        <p:tgtEl>
                                          <p:spTgt spid="952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5297"/>
                                        </p:tgtEl>
                                        <p:attrNameLst>
                                          <p:attrName>style.visibility</p:attrName>
                                        </p:attrNameLst>
                                      </p:cBhvr>
                                      <p:to>
                                        <p:strVal val="visible"/>
                                      </p:to>
                                    </p:set>
                                    <p:animEffect transition="in" filter="wipe(left)">
                                      <p:cBhvr>
                                        <p:cTn id="12" dur="500"/>
                                        <p:tgtEl>
                                          <p:spTgt spid="952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9530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95304"/>
                                        </p:tgtEl>
                                        <p:attrNameLst>
                                          <p:attrName>style.visibility</p:attrName>
                                        </p:attrNameLst>
                                      </p:cBhvr>
                                      <p:to>
                                        <p:strVal val="visible"/>
                                      </p:to>
                                    </p:set>
                                    <p:animEffect transition="in" filter="wipe(up)">
                                      <p:cBhvr>
                                        <p:cTn id="21" dur="500"/>
                                        <p:tgtEl>
                                          <p:spTgt spid="9530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95305"/>
                                        </p:tgtEl>
                                        <p:attrNameLst>
                                          <p:attrName>style.visibility</p:attrName>
                                        </p:attrNameLst>
                                      </p:cBhvr>
                                      <p:to>
                                        <p:strVal val="visible"/>
                                      </p:to>
                                    </p:set>
                                    <p:animEffect transition="in" filter="wipe(down)">
                                      <p:cBhvr>
                                        <p:cTn id="26" dur="500"/>
                                        <p:tgtEl>
                                          <p:spTgt spid="9530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9530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9530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1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1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2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2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2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2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2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2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8" grpId="0" animBg="1"/>
      <p:bldP spid="109" grpId="0" animBg="1"/>
      <p:bldP spid="110" grpId="0"/>
      <p:bldP spid="111" grpId="0" animBg="1"/>
      <p:bldP spid="3" grpId="0"/>
      <p:bldP spid="4" grpId="0"/>
      <p:bldP spid="120" grpId="0" animBg="1"/>
      <p:bldP spid="121" grpId="0" animBg="1"/>
      <p:bldP spid="125" grpId="0" animBg="1"/>
      <p:bldP spid="126" grpId="0" animBg="1"/>
      <p:bldP spid="127" grpId="0"/>
      <p:bldP spid="128" grpId="0" animBg="1"/>
      <p:bldP spid="132"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465" name="Group 1065"/>
          <p:cNvGrpSpPr>
            <a:grpSpLocks/>
          </p:cNvGrpSpPr>
          <p:nvPr/>
        </p:nvGrpSpPr>
        <p:grpSpPr bwMode="auto">
          <a:xfrm>
            <a:off x="3854451" y="2941641"/>
            <a:ext cx="434975" cy="407988"/>
            <a:chOff x="3207" y="1853"/>
            <a:chExt cx="274" cy="257"/>
          </a:xfrm>
        </p:grpSpPr>
        <p:sp>
          <p:nvSpPr>
            <p:cNvPr id="16414" name="Oval 1029"/>
            <p:cNvSpPr>
              <a:spLocks noChangeArrowheads="1"/>
            </p:cNvSpPr>
            <p:nvPr/>
          </p:nvSpPr>
          <p:spPr bwMode="auto">
            <a:xfrm>
              <a:off x="3433" y="1853"/>
              <a:ext cx="48" cy="4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lstStyle/>
            <a:p>
              <a:endParaRPr lang="en-US"/>
            </a:p>
          </p:txBody>
        </p:sp>
        <p:sp>
          <p:nvSpPr>
            <p:cNvPr id="16415" name="Line 1030"/>
            <p:cNvSpPr>
              <a:spLocks noChangeShapeType="1"/>
            </p:cNvSpPr>
            <p:nvPr/>
          </p:nvSpPr>
          <p:spPr bwMode="auto">
            <a:xfrm flipH="1">
              <a:off x="3207" y="1890"/>
              <a:ext cx="216" cy="22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endParaRPr lang="en-US"/>
            </a:p>
          </p:txBody>
        </p:sp>
      </p:grpSp>
      <p:sp>
        <p:nvSpPr>
          <p:cNvPr id="16387" name="Rectangle 1031"/>
          <p:cNvSpPr>
            <a:spLocks noChangeArrowheads="1"/>
          </p:cNvSpPr>
          <p:nvPr/>
        </p:nvSpPr>
        <p:spPr bwMode="auto">
          <a:xfrm>
            <a:off x="838200" y="304800"/>
            <a:ext cx="7696200" cy="838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79" tIns="44446" rIns="90479" bIns="44446" anchor="b"/>
          <a:lstStyle/>
          <a:p>
            <a:pPr algn="ctr"/>
            <a:r>
              <a:rPr lang="en-US" sz="3600" dirty="0">
                <a:solidFill>
                  <a:srgbClr val="000000"/>
                </a:solidFill>
              </a:rPr>
              <a:t>AIMD Leads to Efficiency and Fairness</a:t>
            </a:r>
          </a:p>
        </p:txBody>
      </p:sp>
      <p:sp>
        <p:nvSpPr>
          <p:cNvPr id="16388" name="Line 1032"/>
          <p:cNvSpPr>
            <a:spLocks noChangeShapeType="1"/>
          </p:cNvSpPr>
          <p:nvPr/>
        </p:nvSpPr>
        <p:spPr bwMode="auto">
          <a:xfrm flipH="1" flipV="1">
            <a:off x="2573338" y="1511300"/>
            <a:ext cx="0" cy="43434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endParaRPr lang="en-US"/>
          </a:p>
        </p:txBody>
      </p:sp>
      <p:sp>
        <p:nvSpPr>
          <p:cNvPr id="16389" name="Text Box 1033"/>
          <p:cNvSpPr txBox="1">
            <a:spLocks noChangeArrowheads="1"/>
          </p:cNvSpPr>
          <p:nvPr/>
        </p:nvSpPr>
        <p:spPr bwMode="auto">
          <a:xfrm>
            <a:off x="4110038" y="6010275"/>
            <a:ext cx="1320800" cy="3937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2000"/>
              <a:t>User 1: x</a:t>
            </a:r>
            <a:r>
              <a:rPr lang="en-US" sz="2000" baseline="-25000"/>
              <a:t>1</a:t>
            </a:r>
          </a:p>
        </p:txBody>
      </p:sp>
      <p:sp>
        <p:nvSpPr>
          <p:cNvPr id="16390" name="Text Box 1034"/>
          <p:cNvSpPr txBox="1">
            <a:spLocks noChangeArrowheads="1"/>
          </p:cNvSpPr>
          <p:nvPr/>
        </p:nvSpPr>
        <p:spPr bwMode="auto">
          <a:xfrm rot="-5400000">
            <a:off x="1543050" y="3508376"/>
            <a:ext cx="1387475" cy="3937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2000"/>
              <a:t>User 2: x</a:t>
            </a:r>
            <a:r>
              <a:rPr lang="en-US" sz="2000" baseline="-25000"/>
              <a:t>2</a:t>
            </a:r>
          </a:p>
        </p:txBody>
      </p:sp>
      <p:sp>
        <p:nvSpPr>
          <p:cNvPr id="16391" name="Line 1035"/>
          <p:cNvSpPr>
            <a:spLocks noChangeShapeType="1"/>
          </p:cNvSpPr>
          <p:nvPr/>
        </p:nvSpPr>
        <p:spPr bwMode="auto">
          <a:xfrm flipH="1">
            <a:off x="2573337" y="2185988"/>
            <a:ext cx="3730625" cy="3684587"/>
          </a:xfrm>
          <a:prstGeom prst="line">
            <a:avLst/>
          </a:prstGeom>
          <a:noFill/>
          <a:ln w="2540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endParaRPr lang="en-US"/>
          </a:p>
        </p:txBody>
      </p:sp>
      <p:sp>
        <p:nvSpPr>
          <p:cNvPr id="16392" name="Text Box 1036"/>
          <p:cNvSpPr txBox="1">
            <a:spLocks noChangeArrowheads="1"/>
          </p:cNvSpPr>
          <p:nvPr/>
        </p:nvSpPr>
        <p:spPr bwMode="auto">
          <a:xfrm>
            <a:off x="6029325" y="1517650"/>
            <a:ext cx="1324297" cy="1013098"/>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488" tIns="44450" rIns="90488" bIns="44450">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2000" dirty="0"/>
              <a:t>fairness</a:t>
            </a:r>
          </a:p>
          <a:p>
            <a:pPr algn="ctr"/>
            <a:r>
              <a:rPr lang="en-US" sz="2000" dirty="0" smtClean="0"/>
              <a:t>Line x</a:t>
            </a:r>
            <a:r>
              <a:rPr lang="en-US" sz="2000" baseline="-25000" dirty="0" smtClean="0"/>
              <a:t>1</a:t>
            </a:r>
            <a:r>
              <a:rPr lang="en-US" sz="2000" dirty="0" smtClean="0"/>
              <a:t>=x</a:t>
            </a:r>
            <a:r>
              <a:rPr lang="en-US" sz="2000" baseline="-25000" dirty="0" smtClean="0"/>
              <a:t>2</a:t>
            </a:r>
            <a:endParaRPr lang="en-US" sz="2000" baseline="-25000" dirty="0"/>
          </a:p>
        </p:txBody>
      </p:sp>
      <p:sp>
        <p:nvSpPr>
          <p:cNvPr id="16393" name="Text Box 1037"/>
          <p:cNvSpPr txBox="1">
            <a:spLocks noChangeArrowheads="1"/>
          </p:cNvSpPr>
          <p:nvPr/>
        </p:nvSpPr>
        <p:spPr bwMode="auto">
          <a:xfrm>
            <a:off x="5876925" y="4946650"/>
            <a:ext cx="2820988" cy="6985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2000" dirty="0"/>
              <a:t>Efficiency line</a:t>
            </a:r>
          </a:p>
          <a:p>
            <a:pPr algn="ctr"/>
            <a:r>
              <a:rPr lang="en-US" sz="2000" dirty="0"/>
              <a:t>(x</a:t>
            </a:r>
            <a:r>
              <a:rPr lang="en-US" sz="2000" baseline="-25000" dirty="0"/>
              <a:t>1</a:t>
            </a:r>
            <a:r>
              <a:rPr lang="en-US" sz="2000" dirty="0"/>
              <a:t>+x</a:t>
            </a:r>
            <a:r>
              <a:rPr lang="en-US" sz="2000" baseline="-25000" dirty="0"/>
              <a:t>2</a:t>
            </a:r>
            <a:r>
              <a:rPr lang="en-US" sz="2000" dirty="0"/>
              <a:t> = </a:t>
            </a:r>
            <a:r>
              <a:rPr lang="en-US" sz="2000" dirty="0" smtClean="0"/>
              <a:t>C)</a:t>
            </a:r>
            <a:endParaRPr lang="en-US" sz="2000" baseline="-25000" dirty="0"/>
          </a:p>
        </p:txBody>
      </p:sp>
      <p:sp>
        <p:nvSpPr>
          <p:cNvPr id="16394" name="Line 1038"/>
          <p:cNvSpPr>
            <a:spLocks noChangeShapeType="1"/>
          </p:cNvSpPr>
          <p:nvPr/>
        </p:nvSpPr>
        <p:spPr bwMode="auto">
          <a:xfrm rot="5400000" flipH="1" flipV="1">
            <a:off x="4794251" y="3633787"/>
            <a:ext cx="0" cy="4441825"/>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endParaRPr lang="en-US"/>
          </a:p>
        </p:txBody>
      </p:sp>
      <p:sp>
        <p:nvSpPr>
          <p:cNvPr id="16395" name="Line 1039"/>
          <p:cNvSpPr>
            <a:spLocks noChangeShapeType="1"/>
          </p:cNvSpPr>
          <p:nvPr/>
        </p:nvSpPr>
        <p:spPr bwMode="auto">
          <a:xfrm>
            <a:off x="2573338" y="1663700"/>
            <a:ext cx="4191000" cy="4191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endParaRPr lang="en-US"/>
          </a:p>
        </p:txBody>
      </p:sp>
      <p:sp>
        <p:nvSpPr>
          <p:cNvPr id="16396" name="Text Box 1040"/>
          <p:cNvSpPr txBox="1">
            <a:spLocks noChangeArrowheads="1"/>
          </p:cNvSpPr>
          <p:nvPr/>
        </p:nvSpPr>
        <p:spPr bwMode="auto">
          <a:xfrm>
            <a:off x="3465513" y="1822450"/>
            <a:ext cx="844550" cy="363538"/>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a:t>(x</a:t>
            </a:r>
            <a:r>
              <a:rPr lang="en-US" sz="1800" baseline="-25000"/>
              <a:t>1</a:t>
            </a:r>
            <a:r>
              <a:rPr lang="en-US" sz="1800"/>
              <a:t>,x</a:t>
            </a:r>
            <a:r>
              <a:rPr lang="en-US" sz="1800" baseline="-25000"/>
              <a:t>2</a:t>
            </a:r>
            <a:r>
              <a:rPr lang="en-US" sz="1800"/>
              <a:t>)</a:t>
            </a:r>
            <a:endParaRPr lang="en-US" sz="1800" baseline="-25000"/>
          </a:p>
        </p:txBody>
      </p:sp>
      <p:grpSp>
        <p:nvGrpSpPr>
          <p:cNvPr id="103463" name="Group 1063"/>
          <p:cNvGrpSpPr>
            <a:grpSpLocks/>
          </p:cNvGrpSpPr>
          <p:nvPr/>
        </p:nvGrpSpPr>
        <p:grpSpPr bwMode="auto">
          <a:xfrm>
            <a:off x="2498727" y="2386013"/>
            <a:ext cx="1484313" cy="3481387"/>
            <a:chOff x="2353" y="1503"/>
            <a:chExt cx="935" cy="2193"/>
          </a:xfrm>
        </p:grpSpPr>
        <p:sp>
          <p:nvSpPr>
            <p:cNvPr id="16409" name="Text Box 1042"/>
            <p:cNvSpPr txBox="1">
              <a:spLocks noChangeArrowheads="1"/>
            </p:cNvSpPr>
            <p:nvPr/>
          </p:nvSpPr>
          <p:spPr bwMode="auto">
            <a:xfrm>
              <a:off x="2353" y="2477"/>
              <a:ext cx="863" cy="231"/>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222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smtClean="0"/>
                <a:t>(x</a:t>
              </a:r>
              <a:r>
                <a:rPr lang="en-US" sz="1800" baseline="-25000" dirty="0" smtClean="0"/>
                <a:t>1</a:t>
              </a:r>
              <a:r>
                <a:rPr lang="en-US" sz="1800" dirty="0" smtClean="0"/>
                <a:t>/2,x</a:t>
              </a:r>
              <a:r>
                <a:rPr lang="en-US" sz="1800" baseline="-25000" dirty="0" smtClean="0"/>
                <a:t>2</a:t>
              </a:r>
              <a:r>
                <a:rPr lang="en-US" sz="1800" dirty="0" smtClean="0"/>
                <a:t>/2)</a:t>
              </a:r>
              <a:endParaRPr lang="en-US" sz="1800" baseline="-25000" dirty="0"/>
            </a:p>
          </p:txBody>
        </p:sp>
        <p:sp>
          <p:nvSpPr>
            <p:cNvPr id="16410" name="Oval 1043"/>
            <p:cNvSpPr>
              <a:spLocks noChangeArrowheads="1"/>
            </p:cNvSpPr>
            <p:nvPr/>
          </p:nvSpPr>
          <p:spPr bwMode="auto">
            <a:xfrm>
              <a:off x="2892" y="2427"/>
              <a:ext cx="49" cy="50"/>
            </a:xfrm>
            <a:prstGeom prst="ellipse">
              <a:avLst/>
            </a:prstGeom>
            <a:solidFill>
              <a:schemeClr val="tx1"/>
            </a:solidFill>
            <a:ln w="222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lstStyle/>
            <a:p>
              <a:endParaRPr lang="en-US"/>
            </a:p>
          </p:txBody>
        </p:sp>
        <p:sp>
          <p:nvSpPr>
            <p:cNvPr id="16411" name="Line 1044"/>
            <p:cNvSpPr>
              <a:spLocks noChangeShapeType="1"/>
            </p:cNvSpPr>
            <p:nvPr/>
          </p:nvSpPr>
          <p:spPr bwMode="auto">
            <a:xfrm flipV="1">
              <a:off x="2919" y="1503"/>
              <a:ext cx="369" cy="924"/>
            </a:xfrm>
            <a:prstGeom prst="line">
              <a:avLst/>
            </a:prstGeom>
            <a:noFill/>
            <a:ln w="222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endParaRPr lang="en-US"/>
            </a:p>
          </p:txBody>
        </p:sp>
        <p:sp>
          <p:nvSpPr>
            <p:cNvPr id="16412" name="Line 1045"/>
            <p:cNvSpPr>
              <a:spLocks noChangeShapeType="1"/>
            </p:cNvSpPr>
            <p:nvPr/>
          </p:nvSpPr>
          <p:spPr bwMode="auto">
            <a:xfrm flipV="1">
              <a:off x="2400" y="2396"/>
              <a:ext cx="537" cy="1300"/>
            </a:xfrm>
            <a:prstGeom prst="line">
              <a:avLst/>
            </a:prstGeom>
            <a:noFill/>
            <a:ln w="222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endParaRPr lang="en-US"/>
            </a:p>
          </p:txBody>
        </p:sp>
      </p:grpSp>
      <p:sp>
        <p:nvSpPr>
          <p:cNvPr id="16398" name="Oval 1046"/>
          <p:cNvSpPr>
            <a:spLocks noChangeArrowheads="1"/>
          </p:cNvSpPr>
          <p:nvPr/>
        </p:nvSpPr>
        <p:spPr bwMode="auto">
          <a:xfrm>
            <a:off x="3963988" y="2273300"/>
            <a:ext cx="76200" cy="76200"/>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lstStyle/>
          <a:p>
            <a:pPr algn="ctr"/>
            <a:endParaRPr lang="en-US"/>
          </a:p>
        </p:txBody>
      </p:sp>
      <p:grpSp>
        <p:nvGrpSpPr>
          <p:cNvPr id="103462" name="Group 1062"/>
          <p:cNvGrpSpPr>
            <a:grpSpLocks/>
          </p:cNvGrpSpPr>
          <p:nvPr/>
        </p:nvGrpSpPr>
        <p:grpSpPr bwMode="auto">
          <a:xfrm>
            <a:off x="2606675" y="2941638"/>
            <a:ext cx="1779588" cy="2894012"/>
            <a:chOff x="2421" y="1853"/>
            <a:chExt cx="1121" cy="1823"/>
          </a:xfrm>
        </p:grpSpPr>
        <p:sp>
          <p:nvSpPr>
            <p:cNvPr id="16404" name="Line 1049"/>
            <p:cNvSpPr>
              <a:spLocks noChangeShapeType="1"/>
            </p:cNvSpPr>
            <p:nvPr/>
          </p:nvSpPr>
          <p:spPr bwMode="auto">
            <a:xfrm rot="41294" flipH="1">
              <a:off x="3237" y="2013"/>
              <a:ext cx="295" cy="46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endParaRPr lang="en-US"/>
            </a:p>
          </p:txBody>
        </p:sp>
        <p:sp>
          <p:nvSpPr>
            <p:cNvPr id="16405" name="Line 1050"/>
            <p:cNvSpPr>
              <a:spLocks noChangeShapeType="1"/>
            </p:cNvSpPr>
            <p:nvPr/>
          </p:nvSpPr>
          <p:spPr bwMode="auto">
            <a:xfrm rot="41294" flipH="1">
              <a:off x="3066" y="1853"/>
              <a:ext cx="385" cy="624"/>
            </a:xfrm>
            <a:prstGeom prst="line">
              <a:avLst/>
            </a:prstGeom>
            <a:noFill/>
            <a:ln w="63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endParaRPr lang="en-US"/>
            </a:p>
          </p:txBody>
        </p:sp>
        <p:sp>
          <p:nvSpPr>
            <p:cNvPr id="16406" name="Line 1051"/>
            <p:cNvSpPr>
              <a:spLocks noChangeShapeType="1"/>
            </p:cNvSpPr>
            <p:nvPr/>
          </p:nvSpPr>
          <p:spPr bwMode="auto">
            <a:xfrm rot="41294" flipV="1">
              <a:off x="3130" y="1983"/>
              <a:ext cx="412" cy="41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endParaRPr lang="en-US"/>
            </a:p>
          </p:txBody>
        </p:sp>
        <p:sp>
          <p:nvSpPr>
            <p:cNvPr id="16407" name="Line 1052"/>
            <p:cNvSpPr>
              <a:spLocks noChangeShapeType="1"/>
            </p:cNvSpPr>
            <p:nvPr/>
          </p:nvSpPr>
          <p:spPr bwMode="auto">
            <a:xfrm rot="41294" flipV="1">
              <a:off x="2421" y="2477"/>
              <a:ext cx="645" cy="1199"/>
            </a:xfrm>
            <a:prstGeom prst="line">
              <a:avLst/>
            </a:prstGeom>
            <a:noFill/>
            <a:ln w="254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endParaRPr lang="en-US"/>
            </a:p>
          </p:txBody>
        </p:sp>
        <p:sp>
          <p:nvSpPr>
            <p:cNvPr id="16408" name="Line 1053"/>
            <p:cNvSpPr>
              <a:spLocks noChangeShapeType="1"/>
            </p:cNvSpPr>
            <p:nvPr/>
          </p:nvSpPr>
          <p:spPr bwMode="auto">
            <a:xfrm rot="41294" flipV="1">
              <a:off x="2421" y="2485"/>
              <a:ext cx="796" cy="1191"/>
            </a:xfrm>
            <a:prstGeom prst="line">
              <a:avLst/>
            </a:prstGeom>
            <a:noFill/>
            <a:ln w="254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endParaRPr lang="en-US"/>
            </a:p>
          </p:txBody>
        </p:sp>
      </p:grpSp>
      <p:grpSp>
        <p:nvGrpSpPr>
          <p:cNvPr id="103464" name="Group 1064"/>
          <p:cNvGrpSpPr>
            <a:grpSpLocks/>
          </p:cNvGrpSpPr>
          <p:nvPr/>
        </p:nvGrpSpPr>
        <p:grpSpPr bwMode="auto">
          <a:xfrm>
            <a:off x="3443287" y="2500315"/>
            <a:ext cx="2357541" cy="1311276"/>
            <a:chOff x="2948" y="1575"/>
            <a:chExt cx="1312" cy="826"/>
          </a:xfrm>
        </p:grpSpPr>
        <p:sp>
          <p:nvSpPr>
            <p:cNvPr id="16401" name="Text Box 1028"/>
            <p:cNvSpPr txBox="1">
              <a:spLocks noChangeArrowheads="1"/>
            </p:cNvSpPr>
            <p:nvPr/>
          </p:nvSpPr>
          <p:spPr bwMode="auto">
            <a:xfrm>
              <a:off x="3161" y="1575"/>
              <a:ext cx="1099" cy="406"/>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a:r>
                <a:rPr lang="en-US" sz="1800" dirty="0" smtClean="0"/>
                <a:t>(x</a:t>
              </a:r>
              <a:r>
                <a:rPr lang="en-US" sz="1800" baseline="-25000" dirty="0" smtClean="0"/>
                <a:t>1</a:t>
              </a:r>
              <a:r>
                <a:rPr lang="en-US" sz="1800" dirty="0" smtClean="0"/>
                <a:t>/2+</a:t>
              </a:r>
              <a:r>
                <a:rPr lang="en-US" sz="1800" dirty="0"/>
                <a:t>a</a:t>
              </a:r>
              <a:r>
                <a:rPr lang="en-US" sz="1800" dirty="0" smtClean="0"/>
                <a:t>,x</a:t>
              </a:r>
              <a:r>
                <a:rPr lang="en-US" sz="1800" baseline="-25000" dirty="0" smtClean="0"/>
                <a:t>2</a:t>
              </a:r>
              <a:r>
                <a:rPr lang="en-US" sz="1800" dirty="0" smtClean="0"/>
                <a:t>/2+</a:t>
              </a:r>
              <a:r>
                <a:rPr lang="en-US" sz="1800" dirty="0"/>
                <a:t>a)</a:t>
              </a:r>
            </a:p>
          </p:txBody>
        </p:sp>
        <p:sp>
          <p:nvSpPr>
            <p:cNvPr id="16402" name="Oval 1060"/>
            <p:cNvSpPr>
              <a:spLocks noChangeArrowheads="1"/>
            </p:cNvSpPr>
            <p:nvPr/>
          </p:nvSpPr>
          <p:spPr bwMode="auto">
            <a:xfrm>
              <a:off x="3153" y="2120"/>
              <a:ext cx="48" cy="4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lstStyle/>
            <a:p>
              <a:endParaRPr lang="en-US"/>
            </a:p>
          </p:txBody>
        </p:sp>
        <p:sp>
          <p:nvSpPr>
            <p:cNvPr id="16403" name="Line 1061"/>
            <p:cNvSpPr>
              <a:spLocks noChangeShapeType="1"/>
            </p:cNvSpPr>
            <p:nvPr/>
          </p:nvSpPr>
          <p:spPr bwMode="auto">
            <a:xfrm flipH="1">
              <a:off x="2948" y="2181"/>
              <a:ext cx="216" cy="22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endParaRPr lang="en-US"/>
            </a:p>
          </p:txBody>
        </p:sp>
      </p:grpSp>
    </p:spTree>
    <p:extLst>
      <p:ext uri="{BB962C8B-B14F-4D97-AF65-F5344CB8AC3E}">
        <p14:creationId xmlns:p14="http://schemas.microsoft.com/office/powerpoint/2010/main" val="39589234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034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0346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0346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034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TCP Add-ons: Slow Start</a:t>
            </a:r>
            <a:endParaRPr lang="en-US" dirty="0">
              <a:latin typeface="Comic Sans MS" charset="0"/>
            </a:endParaRPr>
          </a:p>
        </p:txBody>
      </p:sp>
      <p:sp>
        <p:nvSpPr>
          <p:cNvPr id="20" name="Line 3"/>
          <p:cNvSpPr>
            <a:spLocks noChangeShapeType="1"/>
          </p:cNvSpPr>
          <p:nvPr/>
        </p:nvSpPr>
        <p:spPr bwMode="auto">
          <a:xfrm>
            <a:off x="839788" y="2589213"/>
            <a:ext cx="0" cy="2509837"/>
          </a:xfrm>
          <a:prstGeom prst="line">
            <a:avLst/>
          </a:prstGeom>
          <a:noFill/>
          <a:ln w="349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 name="Line 4"/>
          <p:cNvSpPr>
            <a:spLocks noChangeShapeType="1"/>
          </p:cNvSpPr>
          <p:nvPr/>
        </p:nvSpPr>
        <p:spPr bwMode="auto">
          <a:xfrm>
            <a:off x="839788" y="5099050"/>
            <a:ext cx="6856412" cy="635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 name="Text Box 5"/>
          <p:cNvSpPr txBox="1">
            <a:spLocks noChangeArrowheads="1"/>
          </p:cNvSpPr>
          <p:nvPr/>
        </p:nvSpPr>
        <p:spPr bwMode="auto">
          <a:xfrm>
            <a:off x="7543800" y="5029200"/>
            <a:ext cx="860425" cy="457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50800">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spAutoFit/>
          </a:bodyPr>
          <a:lstStyle>
            <a:lvl1pPr defTabSz="912813">
              <a:defRPr sz="2400">
                <a:solidFill>
                  <a:schemeClr val="tx1"/>
                </a:solidFill>
                <a:latin typeface="Comic Sans MS" charset="0"/>
                <a:ea typeface="ＭＳ Ｐゴシック" charset="0"/>
              </a:defRPr>
            </a:lvl1pPr>
            <a:lvl2pPr marL="742950" indent="-285750" defTabSz="912813">
              <a:defRPr sz="2400">
                <a:solidFill>
                  <a:schemeClr val="tx1"/>
                </a:solidFill>
                <a:latin typeface="Comic Sans MS" charset="0"/>
                <a:ea typeface="ＭＳ Ｐゴシック" charset="0"/>
              </a:defRPr>
            </a:lvl2pPr>
            <a:lvl3pPr marL="1143000" indent="-228600" defTabSz="912813">
              <a:defRPr sz="2400">
                <a:solidFill>
                  <a:schemeClr val="tx1"/>
                </a:solidFill>
                <a:latin typeface="Comic Sans MS" charset="0"/>
                <a:ea typeface="ＭＳ Ｐゴシック" charset="0"/>
              </a:defRPr>
            </a:lvl3pPr>
            <a:lvl4pPr marL="1600200" indent="-228600" defTabSz="912813">
              <a:defRPr sz="2400">
                <a:solidFill>
                  <a:schemeClr val="tx1"/>
                </a:solidFill>
                <a:latin typeface="Comic Sans MS" charset="0"/>
                <a:ea typeface="ＭＳ Ｐゴシック" charset="0"/>
              </a:defRPr>
            </a:lvl4pPr>
            <a:lvl5pPr marL="2057400" indent="-228600" defTabSz="912813">
              <a:defRPr sz="2400">
                <a:solidFill>
                  <a:schemeClr val="tx1"/>
                </a:solidFill>
                <a:latin typeface="Comic Sans MS" charset="0"/>
                <a:ea typeface="ＭＳ Ｐゴシック" charset="0"/>
              </a:defRPr>
            </a:lvl5pPr>
            <a:lvl6pPr marL="2514600" indent="-228600" defTabSz="912813"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defTabSz="912813"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defTabSz="912813"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defTabSz="912813" eaLnBrk="0" fontAlgn="base" hangingPunct="0">
              <a:spcBef>
                <a:spcPct val="0"/>
              </a:spcBef>
              <a:spcAft>
                <a:spcPct val="0"/>
              </a:spcAft>
              <a:defRPr sz="2400">
                <a:solidFill>
                  <a:schemeClr val="tx1"/>
                </a:solidFill>
                <a:latin typeface="Comic Sans MS" charset="0"/>
                <a:ea typeface="ＭＳ Ｐゴシック" charset="0"/>
              </a:defRPr>
            </a:lvl9pPr>
          </a:lstStyle>
          <a:p>
            <a:r>
              <a:rPr lang="en-US" b="1">
                <a:latin typeface="Times New Roman" charset="0"/>
              </a:rPr>
              <a:t>Time</a:t>
            </a:r>
          </a:p>
        </p:txBody>
      </p:sp>
      <p:sp>
        <p:nvSpPr>
          <p:cNvPr id="23" name="Text Box 6"/>
          <p:cNvSpPr txBox="1">
            <a:spLocks noChangeArrowheads="1"/>
          </p:cNvSpPr>
          <p:nvPr/>
        </p:nvSpPr>
        <p:spPr bwMode="auto">
          <a:xfrm>
            <a:off x="228600" y="1905000"/>
            <a:ext cx="1641475" cy="67627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50800">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spAutoFit/>
          </a:bodyPr>
          <a:lstStyle>
            <a:lvl1pPr defTabSz="912813">
              <a:defRPr sz="2400">
                <a:solidFill>
                  <a:schemeClr val="tx1"/>
                </a:solidFill>
                <a:latin typeface="Comic Sans MS" charset="0"/>
                <a:ea typeface="ＭＳ Ｐゴシック" charset="0"/>
              </a:defRPr>
            </a:lvl1pPr>
            <a:lvl2pPr marL="742950" indent="-285750" defTabSz="912813">
              <a:defRPr sz="2400">
                <a:solidFill>
                  <a:schemeClr val="tx1"/>
                </a:solidFill>
                <a:latin typeface="Comic Sans MS" charset="0"/>
                <a:ea typeface="ＭＳ Ｐゴシック" charset="0"/>
              </a:defRPr>
            </a:lvl2pPr>
            <a:lvl3pPr marL="1143000" indent="-228600" defTabSz="912813">
              <a:defRPr sz="2400">
                <a:solidFill>
                  <a:schemeClr val="tx1"/>
                </a:solidFill>
                <a:latin typeface="Comic Sans MS" charset="0"/>
                <a:ea typeface="ＭＳ Ｐゴシック" charset="0"/>
              </a:defRPr>
            </a:lvl3pPr>
            <a:lvl4pPr marL="1600200" indent="-228600" defTabSz="912813">
              <a:defRPr sz="2400">
                <a:solidFill>
                  <a:schemeClr val="tx1"/>
                </a:solidFill>
                <a:latin typeface="Comic Sans MS" charset="0"/>
                <a:ea typeface="ＭＳ Ｐゴシック" charset="0"/>
              </a:defRPr>
            </a:lvl4pPr>
            <a:lvl5pPr marL="2057400" indent="-228600" defTabSz="912813">
              <a:defRPr sz="2400">
                <a:solidFill>
                  <a:schemeClr val="tx1"/>
                </a:solidFill>
                <a:latin typeface="Comic Sans MS" charset="0"/>
                <a:ea typeface="ＭＳ Ｐゴシック" charset="0"/>
              </a:defRPr>
            </a:lvl5pPr>
            <a:lvl6pPr marL="2514600" indent="-228600" defTabSz="912813"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defTabSz="912813"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defTabSz="912813"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defTabSz="912813" eaLnBrk="0" fontAlgn="base" hangingPunct="0">
              <a:spcBef>
                <a:spcPct val="0"/>
              </a:spcBef>
              <a:spcAft>
                <a:spcPct val="0"/>
              </a:spcAft>
              <a:defRPr sz="2400">
                <a:solidFill>
                  <a:schemeClr val="tx1"/>
                </a:solidFill>
                <a:latin typeface="Comic Sans MS" charset="0"/>
                <a:ea typeface="ＭＳ Ｐゴシック" charset="0"/>
              </a:defRPr>
            </a:lvl9pPr>
          </a:lstStyle>
          <a:p>
            <a:pPr algn="ctr">
              <a:lnSpc>
                <a:spcPct val="80000"/>
              </a:lnSpc>
            </a:pPr>
            <a:r>
              <a:rPr lang="en-US" b="1">
                <a:latin typeface="Times New Roman" charset="0"/>
              </a:rPr>
              <a:t>Congestion</a:t>
            </a:r>
          </a:p>
          <a:p>
            <a:pPr algn="ctr">
              <a:lnSpc>
                <a:spcPct val="80000"/>
              </a:lnSpc>
            </a:pPr>
            <a:r>
              <a:rPr lang="en-US" b="1">
                <a:latin typeface="Times New Roman" charset="0"/>
              </a:rPr>
              <a:t>Window</a:t>
            </a:r>
          </a:p>
        </p:txBody>
      </p:sp>
      <p:sp>
        <p:nvSpPr>
          <p:cNvPr id="28" name="Arc 11"/>
          <p:cNvSpPr>
            <a:spLocks/>
          </p:cNvSpPr>
          <p:nvPr/>
        </p:nvSpPr>
        <p:spPr bwMode="auto">
          <a:xfrm flipV="1">
            <a:off x="836613" y="2819400"/>
            <a:ext cx="919162" cy="2286000"/>
          </a:xfrm>
          <a:custGeom>
            <a:avLst/>
            <a:gdLst>
              <a:gd name="T0" fmla="*/ 0 w 21729"/>
              <a:gd name="T1" fmla="*/ 0 h 23796"/>
              <a:gd name="T2" fmla="*/ 914424 w 21729"/>
              <a:gd name="T3" fmla="*/ 2286000 h 23796"/>
              <a:gd name="T4" fmla="*/ 5457 w 21729"/>
              <a:gd name="T5" fmla="*/ 2075038 h 23796"/>
              <a:gd name="T6" fmla="*/ 0 60000 65536"/>
              <a:gd name="T7" fmla="*/ 0 60000 65536"/>
              <a:gd name="T8" fmla="*/ 0 60000 65536"/>
            </a:gdLst>
            <a:ahLst/>
            <a:cxnLst>
              <a:cxn ang="T6">
                <a:pos x="T0" y="T1"/>
              </a:cxn>
              <a:cxn ang="T7">
                <a:pos x="T2" y="T3"/>
              </a:cxn>
              <a:cxn ang="T8">
                <a:pos x="T4" y="T5"/>
              </a:cxn>
            </a:cxnLst>
            <a:rect l="0" t="0" r="r" b="b"/>
            <a:pathLst>
              <a:path w="21729" h="23796" fill="none" extrusionOk="0">
                <a:moveTo>
                  <a:pt x="0" y="0"/>
                </a:moveTo>
                <a:cubicBezTo>
                  <a:pt x="43" y="0"/>
                  <a:pt x="86" y="-1"/>
                  <a:pt x="129" y="0"/>
                </a:cubicBezTo>
                <a:cubicBezTo>
                  <a:pt x="12058" y="0"/>
                  <a:pt x="21729" y="9670"/>
                  <a:pt x="21729" y="21600"/>
                </a:cubicBezTo>
                <a:cubicBezTo>
                  <a:pt x="21729" y="22333"/>
                  <a:pt x="21691" y="23066"/>
                  <a:pt x="21617" y="23796"/>
                </a:cubicBezTo>
              </a:path>
              <a:path w="21729" h="23796" stroke="0" extrusionOk="0">
                <a:moveTo>
                  <a:pt x="0" y="0"/>
                </a:moveTo>
                <a:cubicBezTo>
                  <a:pt x="43" y="0"/>
                  <a:pt x="86" y="-1"/>
                  <a:pt x="129" y="0"/>
                </a:cubicBezTo>
                <a:cubicBezTo>
                  <a:pt x="12058" y="0"/>
                  <a:pt x="21729" y="9670"/>
                  <a:pt x="21729" y="21600"/>
                </a:cubicBezTo>
                <a:cubicBezTo>
                  <a:pt x="21729" y="22333"/>
                  <a:pt x="21691" y="23066"/>
                  <a:pt x="21617" y="23796"/>
                </a:cubicBezTo>
                <a:lnTo>
                  <a:pt x="129" y="21600"/>
                </a:lnTo>
                <a:lnTo>
                  <a:pt x="0" y="0"/>
                </a:lnTo>
                <a:close/>
              </a:path>
            </a:pathLst>
          </a:custGeom>
          <a:noFill/>
          <a:ln w="34925">
            <a:solidFill>
              <a:schemeClr val="accent2"/>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22"/>
          <p:cNvSpPr>
            <a:spLocks noChangeShapeType="1"/>
          </p:cNvSpPr>
          <p:nvPr/>
        </p:nvSpPr>
        <p:spPr bwMode="auto">
          <a:xfrm>
            <a:off x="839788" y="5099050"/>
            <a:ext cx="6856412" cy="635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 name="Text Box 26"/>
          <p:cNvSpPr txBox="1">
            <a:spLocks noChangeArrowheads="1"/>
          </p:cNvSpPr>
          <p:nvPr/>
        </p:nvSpPr>
        <p:spPr bwMode="auto">
          <a:xfrm>
            <a:off x="1752600" y="54864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Comic Sans MS" charset="0"/>
                <a:ea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spcBef>
                <a:spcPct val="50000"/>
              </a:spcBef>
            </a:pPr>
            <a:r>
              <a:rPr lang="en-US" dirty="0" smtClean="0"/>
              <a:t>Slow Start</a:t>
            </a:r>
            <a:endParaRPr lang="en-US" dirty="0"/>
          </a:p>
        </p:txBody>
      </p:sp>
      <p:sp>
        <p:nvSpPr>
          <p:cNvPr id="49" name="Line 24"/>
          <p:cNvSpPr>
            <a:spLocks noChangeShapeType="1"/>
          </p:cNvSpPr>
          <p:nvPr/>
        </p:nvSpPr>
        <p:spPr bwMode="auto">
          <a:xfrm flipH="1" flipV="1">
            <a:off x="1592507" y="4522264"/>
            <a:ext cx="638127" cy="101387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0" name="Line 7"/>
          <p:cNvSpPr>
            <a:spLocks noChangeShapeType="1"/>
          </p:cNvSpPr>
          <p:nvPr/>
        </p:nvSpPr>
        <p:spPr bwMode="auto">
          <a:xfrm>
            <a:off x="1836738" y="2840038"/>
            <a:ext cx="457200" cy="0"/>
          </a:xfrm>
          <a:prstGeom prst="line">
            <a:avLst/>
          </a:prstGeom>
          <a:noFill/>
          <a:ln w="317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 name="Line 8"/>
          <p:cNvSpPr>
            <a:spLocks noChangeShapeType="1"/>
          </p:cNvSpPr>
          <p:nvPr/>
        </p:nvSpPr>
        <p:spPr bwMode="auto">
          <a:xfrm flipV="1">
            <a:off x="2286000" y="2840038"/>
            <a:ext cx="9525" cy="2265362"/>
          </a:xfrm>
          <a:prstGeom prst="line">
            <a:avLst/>
          </a:prstGeom>
          <a:noFill/>
          <a:ln w="25400">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2" name="Line 9"/>
          <p:cNvSpPr>
            <a:spLocks noChangeShapeType="1"/>
          </p:cNvSpPr>
          <p:nvPr/>
        </p:nvSpPr>
        <p:spPr bwMode="auto">
          <a:xfrm flipV="1">
            <a:off x="2751138" y="2840038"/>
            <a:ext cx="1216025" cy="1208087"/>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3" name="Line 10"/>
          <p:cNvSpPr>
            <a:spLocks noChangeShapeType="1"/>
          </p:cNvSpPr>
          <p:nvPr/>
        </p:nvSpPr>
        <p:spPr bwMode="auto">
          <a:xfrm flipV="1">
            <a:off x="4881563" y="2895600"/>
            <a:ext cx="1214437" cy="1152525"/>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4" name="Line 11"/>
          <p:cNvSpPr>
            <a:spLocks noChangeShapeType="1"/>
          </p:cNvSpPr>
          <p:nvPr/>
        </p:nvSpPr>
        <p:spPr bwMode="auto">
          <a:xfrm>
            <a:off x="3967163" y="2840038"/>
            <a:ext cx="457200" cy="0"/>
          </a:xfrm>
          <a:prstGeom prst="line">
            <a:avLst/>
          </a:prstGeom>
          <a:noFill/>
          <a:ln w="317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5" name="Line 12"/>
          <p:cNvSpPr>
            <a:spLocks noChangeShapeType="1"/>
          </p:cNvSpPr>
          <p:nvPr/>
        </p:nvSpPr>
        <p:spPr bwMode="auto">
          <a:xfrm flipV="1">
            <a:off x="4419600" y="2840038"/>
            <a:ext cx="4763" cy="2265362"/>
          </a:xfrm>
          <a:prstGeom prst="line">
            <a:avLst/>
          </a:prstGeom>
          <a:noFill/>
          <a:ln w="25400">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6" name="Arc 14"/>
          <p:cNvSpPr>
            <a:spLocks/>
          </p:cNvSpPr>
          <p:nvPr/>
        </p:nvSpPr>
        <p:spPr bwMode="auto">
          <a:xfrm flipV="1">
            <a:off x="2284413" y="4038600"/>
            <a:ext cx="457200" cy="1066800"/>
          </a:xfrm>
          <a:custGeom>
            <a:avLst/>
            <a:gdLst>
              <a:gd name="T0" fmla="*/ 0 w 21600"/>
              <a:gd name="T1" fmla="*/ 0 h 23796"/>
              <a:gd name="T2" fmla="*/ 454829 w 21600"/>
              <a:gd name="T3" fmla="*/ 1066800 h 23796"/>
              <a:gd name="T4" fmla="*/ 0 w 21600"/>
              <a:gd name="T5" fmla="*/ 968351 h 23796"/>
              <a:gd name="T6" fmla="*/ 0 60000 65536"/>
              <a:gd name="T7" fmla="*/ 0 60000 65536"/>
              <a:gd name="T8" fmla="*/ 0 60000 65536"/>
            </a:gdLst>
            <a:ahLst/>
            <a:cxnLst>
              <a:cxn ang="T6">
                <a:pos x="T0" y="T1"/>
              </a:cxn>
              <a:cxn ang="T7">
                <a:pos x="T2" y="T3"/>
              </a:cxn>
              <a:cxn ang="T8">
                <a:pos x="T4" y="T5"/>
              </a:cxn>
            </a:cxnLst>
            <a:rect l="0" t="0" r="r" b="b"/>
            <a:pathLst>
              <a:path w="21600" h="23796" fill="none" extrusionOk="0">
                <a:moveTo>
                  <a:pt x="-1" y="0"/>
                </a:moveTo>
                <a:cubicBezTo>
                  <a:pt x="11929" y="0"/>
                  <a:pt x="21600" y="9670"/>
                  <a:pt x="21600" y="21600"/>
                </a:cubicBezTo>
                <a:cubicBezTo>
                  <a:pt x="21600" y="22333"/>
                  <a:pt x="21562" y="23066"/>
                  <a:pt x="21488" y="23796"/>
                </a:cubicBezTo>
              </a:path>
              <a:path w="21600" h="23796" stroke="0" extrusionOk="0">
                <a:moveTo>
                  <a:pt x="-1" y="0"/>
                </a:moveTo>
                <a:cubicBezTo>
                  <a:pt x="11929" y="0"/>
                  <a:pt x="21600" y="9670"/>
                  <a:pt x="21600" y="21600"/>
                </a:cubicBezTo>
                <a:cubicBezTo>
                  <a:pt x="21600" y="22333"/>
                  <a:pt x="21562" y="23066"/>
                  <a:pt x="21488" y="23796"/>
                </a:cubicBezTo>
                <a:lnTo>
                  <a:pt x="0" y="21600"/>
                </a:lnTo>
                <a:lnTo>
                  <a:pt x="-1" y="0"/>
                </a:lnTo>
                <a:close/>
              </a:path>
            </a:pathLst>
          </a:custGeom>
          <a:noFill/>
          <a:ln w="34925">
            <a:solidFill>
              <a:schemeClr val="accent2"/>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Arc 15"/>
          <p:cNvSpPr>
            <a:spLocks/>
          </p:cNvSpPr>
          <p:nvPr/>
        </p:nvSpPr>
        <p:spPr bwMode="auto">
          <a:xfrm flipV="1">
            <a:off x="4419600" y="4038600"/>
            <a:ext cx="457200" cy="1066800"/>
          </a:xfrm>
          <a:custGeom>
            <a:avLst/>
            <a:gdLst>
              <a:gd name="T0" fmla="*/ 0 w 21600"/>
              <a:gd name="T1" fmla="*/ 0 h 23796"/>
              <a:gd name="T2" fmla="*/ 454829 w 21600"/>
              <a:gd name="T3" fmla="*/ 1066800 h 23796"/>
              <a:gd name="T4" fmla="*/ 0 w 21600"/>
              <a:gd name="T5" fmla="*/ 968351 h 23796"/>
              <a:gd name="T6" fmla="*/ 0 60000 65536"/>
              <a:gd name="T7" fmla="*/ 0 60000 65536"/>
              <a:gd name="T8" fmla="*/ 0 60000 65536"/>
            </a:gdLst>
            <a:ahLst/>
            <a:cxnLst>
              <a:cxn ang="T6">
                <a:pos x="T0" y="T1"/>
              </a:cxn>
              <a:cxn ang="T7">
                <a:pos x="T2" y="T3"/>
              </a:cxn>
              <a:cxn ang="T8">
                <a:pos x="T4" y="T5"/>
              </a:cxn>
            </a:cxnLst>
            <a:rect l="0" t="0" r="r" b="b"/>
            <a:pathLst>
              <a:path w="21600" h="23796" fill="none" extrusionOk="0">
                <a:moveTo>
                  <a:pt x="-1" y="0"/>
                </a:moveTo>
                <a:cubicBezTo>
                  <a:pt x="11929" y="0"/>
                  <a:pt x="21600" y="9670"/>
                  <a:pt x="21600" y="21600"/>
                </a:cubicBezTo>
                <a:cubicBezTo>
                  <a:pt x="21600" y="22333"/>
                  <a:pt x="21562" y="23066"/>
                  <a:pt x="21488" y="23796"/>
                </a:cubicBezTo>
              </a:path>
              <a:path w="21600" h="23796" stroke="0" extrusionOk="0">
                <a:moveTo>
                  <a:pt x="-1" y="0"/>
                </a:moveTo>
                <a:cubicBezTo>
                  <a:pt x="11929" y="0"/>
                  <a:pt x="21600" y="9670"/>
                  <a:pt x="21600" y="21600"/>
                </a:cubicBezTo>
                <a:cubicBezTo>
                  <a:pt x="21600" y="22333"/>
                  <a:pt x="21562" y="23066"/>
                  <a:pt x="21488" y="23796"/>
                </a:cubicBezTo>
                <a:lnTo>
                  <a:pt x="0" y="21600"/>
                </a:lnTo>
                <a:lnTo>
                  <a:pt x="-1" y="0"/>
                </a:lnTo>
                <a:close/>
              </a:path>
            </a:pathLst>
          </a:custGeom>
          <a:noFill/>
          <a:ln w="34925">
            <a:solidFill>
              <a:schemeClr val="accent2"/>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en-US"/>
          </a:p>
        </p:txBody>
      </p:sp>
      <p:sp>
        <p:nvSpPr>
          <p:cNvPr id="58" name="Line 18"/>
          <p:cNvSpPr>
            <a:spLocks noChangeShapeType="1"/>
          </p:cNvSpPr>
          <p:nvPr/>
        </p:nvSpPr>
        <p:spPr bwMode="auto">
          <a:xfrm flipV="1">
            <a:off x="3319269" y="4572000"/>
            <a:ext cx="1405131" cy="914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extLst>
      <p:ext uri="{BB962C8B-B14F-4D97-AF65-F5344CB8AC3E}">
        <p14:creationId xmlns:p14="http://schemas.microsoft.com/office/powerpoint/2010/main" val="14548902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0.1"/>
</p:tagLst>
</file>

<file path=ppt/tags/tag2.xml><?xml version="1.0" encoding="utf-8"?>
<p:tagLst xmlns:a="http://schemas.openxmlformats.org/drawingml/2006/main" xmlns:r="http://schemas.openxmlformats.org/officeDocument/2006/relationships" xmlns:p="http://schemas.openxmlformats.org/presentationml/2006/main">
  <p:tag name="TIMING" val="|0.2|0.2|0.2|0.2|0|0.1|0.1"/>
</p:tagLst>
</file>

<file path=ppt/tags/tag3.xml><?xml version="1.0" encoding="utf-8"?>
<p:tagLst xmlns:a="http://schemas.openxmlformats.org/drawingml/2006/main" xmlns:r="http://schemas.openxmlformats.org/officeDocument/2006/relationships" xmlns:p="http://schemas.openxmlformats.org/presentationml/2006/main">
  <p:tag name="TIMING" val="|0.1|0.1|0.1|2|0.8|0.4"/>
</p:tagLst>
</file>

<file path=ppt/tags/tag4.xml><?xml version="1.0" encoding="utf-8"?>
<p:tagLst xmlns:a="http://schemas.openxmlformats.org/drawingml/2006/main" xmlns:r="http://schemas.openxmlformats.org/officeDocument/2006/relationships" xmlns:p="http://schemas.openxmlformats.org/presentationml/2006/main">
  <p:tag name="TIMING" val="|11.7|10.7|16|4.9|7.5"/>
</p:tagLst>
</file>

<file path=ppt/tags/tag5.xml><?xml version="1.0" encoding="utf-8"?>
<p:tagLst xmlns:a="http://schemas.openxmlformats.org/drawingml/2006/main" xmlns:r="http://schemas.openxmlformats.org/officeDocument/2006/relationships" xmlns:p="http://schemas.openxmlformats.org/presentationml/2006/main">
  <p:tag name="TIMING" val="|55.4|37.1"/>
</p:tagLst>
</file>

<file path=ppt/tags/tag6.xml><?xml version="1.0" encoding="utf-8"?>
<p:tagLst xmlns:a="http://schemas.openxmlformats.org/drawingml/2006/main" xmlns:r="http://schemas.openxmlformats.org/officeDocument/2006/relationships" xmlns:p="http://schemas.openxmlformats.org/presentationml/2006/main">
  <p:tag name="TIMING" val="|15.3|19.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449</TotalTime>
  <Words>3090</Words>
  <Application>Microsoft Macintosh PowerPoint</Application>
  <PresentationFormat>On-screen Show (4:3)</PresentationFormat>
  <Paragraphs>454</Paragraphs>
  <Slides>20</Slides>
  <Notes>18</Notes>
  <HiddenSlides>2</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Congestion Control: TCP &amp; DC-TCP</vt:lpstr>
      <vt:lpstr>Congestion: A big problem</vt:lpstr>
      <vt:lpstr>Solution: Congestion Control</vt:lpstr>
      <vt:lpstr>Max-Min Fairness</vt:lpstr>
      <vt:lpstr>TCP Congestion Control</vt:lpstr>
      <vt:lpstr>How much should TCP increase/decrease cwnd?</vt:lpstr>
      <vt:lpstr>Additive Increase</vt:lpstr>
      <vt:lpstr>PowerPoint Presentation</vt:lpstr>
      <vt:lpstr>TCP Add-ons: Slow Start</vt:lpstr>
      <vt:lpstr>TCP Add-ons: Fast retransmit/recovery</vt:lpstr>
      <vt:lpstr>DC-TCP: TCP for Data Centers</vt:lpstr>
      <vt:lpstr>Incast</vt:lpstr>
      <vt:lpstr>Queue Buildup</vt:lpstr>
      <vt:lpstr>Solution: Leverage “ECN”</vt:lpstr>
      <vt:lpstr>DC-TCP: Key Idea</vt:lpstr>
      <vt:lpstr>DC-TCP Algorithm</vt:lpstr>
      <vt:lpstr>Sample Questions (Quiz 2, S’11)</vt:lpstr>
      <vt:lpstr>Sample Questions (Quiz 2, S’11)</vt:lpstr>
      <vt:lpstr>Sample Questions (Quiz 2, S’11)</vt:lpstr>
      <vt:lpstr>Sample Questions (Quiz 2, S’11)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Congestion Control: TCP &amp; DC-TCP</dc:title>
  <dc:creator>Swarun Kumar</dc:creator>
  <cp:lastModifiedBy>Swarun Kumar</cp:lastModifiedBy>
  <cp:revision>146</cp:revision>
  <dcterms:created xsi:type="dcterms:W3CDTF">2013-04-02T23:42:00Z</dcterms:created>
  <dcterms:modified xsi:type="dcterms:W3CDTF">2013-04-03T07:11:43Z</dcterms:modified>
</cp:coreProperties>
</file>