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91" r:id="rId4"/>
    <p:sldId id="259" r:id="rId5"/>
    <p:sldId id="260" r:id="rId6"/>
    <p:sldId id="262" r:id="rId7"/>
    <p:sldId id="263" r:id="rId8"/>
    <p:sldId id="26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2055" autoAdjust="0"/>
  </p:normalViewPr>
  <p:slideViewPr>
    <p:cSldViewPr snapToObjects="1">
      <p:cViewPr>
        <p:scale>
          <a:sx n="100" d="100"/>
          <a:sy n="100" d="100"/>
        </p:scale>
        <p:origin x="-164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42"/>
  <c:chart>
    <c:title>
      <c:tx>
        <c:rich>
          <a:bodyPr/>
          <a:lstStyle/>
          <a:p>
            <a:pPr>
              <a:defRPr lang="en-US"/>
            </a:pPr>
            <a:r>
              <a:rPr lang="en-US"/>
              <a:t>Estimating RTT with EWMA</a:t>
            </a:r>
          </a:p>
        </c:rich>
      </c:tx>
      <c:layout>
        <c:manualLayout>
          <c:xMode val="edge"/>
          <c:yMode val="edge"/>
          <c:x val="0.313884716572751"/>
          <c:y val="0.0"/>
        </c:manualLayout>
      </c:layout>
    </c:title>
    <c:plotArea>
      <c:layout>
        <c:manualLayout>
          <c:layoutTarget val="inner"/>
          <c:xMode val="edge"/>
          <c:yMode val="edge"/>
          <c:x val="0.116126319965818"/>
          <c:y val="0.0239547038327526"/>
          <c:w val="0.883873680034182"/>
          <c:h val="0.791150460745688"/>
        </c:manualLayout>
      </c:layout>
      <c:lineChart>
        <c:grouping val="standard"/>
        <c:ser>
          <c:idx val="0"/>
          <c:order val="0"/>
          <c:tx>
            <c:strRef>
              <c:f>Sheet1!$A$1</c:f>
              <c:strCache>
                <c:ptCount val="1"/>
                <c:pt idx="0">
                  <c:v>Raw Samples</c:v>
                </c:pt>
              </c:strCache>
            </c:strRef>
          </c:tx>
          <c:val>
            <c:numRef>
              <c:f>Sheet1!$A$2:$A$16</c:f>
              <c:numCache>
                <c:formatCode>General</c:formatCode>
                <c:ptCount val="15"/>
                <c:pt idx="0">
                  <c:v>12.0</c:v>
                </c:pt>
                <c:pt idx="1">
                  <c:v>17.0</c:v>
                </c:pt>
                <c:pt idx="2">
                  <c:v>25.0</c:v>
                </c:pt>
                <c:pt idx="3">
                  <c:v>16.0</c:v>
                </c:pt>
                <c:pt idx="4">
                  <c:v>22.0</c:v>
                </c:pt>
                <c:pt idx="5">
                  <c:v>12.0</c:v>
                </c:pt>
                <c:pt idx="6">
                  <c:v>24.0</c:v>
                </c:pt>
                <c:pt idx="7">
                  <c:v>33.0</c:v>
                </c:pt>
                <c:pt idx="8">
                  <c:v>9.0</c:v>
                </c:pt>
                <c:pt idx="9">
                  <c:v>11.0</c:v>
                </c:pt>
                <c:pt idx="10">
                  <c:v>18.0</c:v>
                </c:pt>
                <c:pt idx="11">
                  <c:v>4.0</c:v>
                </c:pt>
                <c:pt idx="12">
                  <c:v>5.0</c:v>
                </c:pt>
                <c:pt idx="13">
                  <c:v>9.0</c:v>
                </c:pt>
                <c:pt idx="14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 = 1/8</c:v>
                </c:pt>
              </c:strCache>
            </c:strRef>
          </c:tx>
          <c:val>
            <c:numRef>
              <c:f>Sheet1!$B$2:$B$16</c:f>
              <c:numCache>
                <c:formatCode>General</c:formatCode>
                <c:ptCount val="15"/>
                <c:pt idx="0">
                  <c:v>12.0</c:v>
                </c:pt>
                <c:pt idx="1">
                  <c:v>12.625</c:v>
                </c:pt>
                <c:pt idx="2">
                  <c:v>14.171875</c:v>
                </c:pt>
                <c:pt idx="3">
                  <c:v>14.400390625</c:v>
                </c:pt>
                <c:pt idx="4">
                  <c:v>15.350341796875</c:v>
                </c:pt>
                <c:pt idx="5">
                  <c:v>14.93154907226562</c:v>
                </c:pt>
                <c:pt idx="6">
                  <c:v>16.06510543823242</c:v>
                </c:pt>
                <c:pt idx="7">
                  <c:v>18.18196725845337</c:v>
                </c:pt>
                <c:pt idx="8">
                  <c:v>17.0342213511467</c:v>
                </c:pt>
                <c:pt idx="9">
                  <c:v>16.27994368225336</c:v>
                </c:pt>
                <c:pt idx="10">
                  <c:v>16.4949507219717</c:v>
                </c:pt>
                <c:pt idx="11">
                  <c:v>14.93308188172523</c:v>
                </c:pt>
                <c:pt idx="12">
                  <c:v>13.69144664650958</c:v>
                </c:pt>
                <c:pt idx="13">
                  <c:v>13.10501581569588</c:v>
                </c:pt>
                <c:pt idx="14">
                  <c:v>13.3418888387339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= 1/2</c:v>
                </c:pt>
              </c:strCache>
            </c:strRef>
          </c:tx>
          <c:val>
            <c:numRef>
              <c:f>Sheet1!$D$2:$D$16</c:f>
              <c:numCache>
                <c:formatCode>General</c:formatCode>
                <c:ptCount val="15"/>
                <c:pt idx="0">
                  <c:v>12.0</c:v>
                </c:pt>
                <c:pt idx="1">
                  <c:v>14.5</c:v>
                </c:pt>
                <c:pt idx="2">
                  <c:v>19.75</c:v>
                </c:pt>
                <c:pt idx="3">
                  <c:v>17.875</c:v>
                </c:pt>
                <c:pt idx="4">
                  <c:v>19.9375</c:v>
                </c:pt>
                <c:pt idx="5">
                  <c:v>15.96875</c:v>
                </c:pt>
                <c:pt idx="6">
                  <c:v>19.984375</c:v>
                </c:pt>
                <c:pt idx="7">
                  <c:v>26.4921875</c:v>
                </c:pt>
                <c:pt idx="8">
                  <c:v>17.74609375</c:v>
                </c:pt>
                <c:pt idx="9">
                  <c:v>14.373046875</c:v>
                </c:pt>
                <c:pt idx="10">
                  <c:v>16.1865234375</c:v>
                </c:pt>
                <c:pt idx="11">
                  <c:v>10.09326171875</c:v>
                </c:pt>
                <c:pt idx="12">
                  <c:v>7.546630859374996</c:v>
                </c:pt>
                <c:pt idx="13">
                  <c:v>8.273315429687498</c:v>
                </c:pt>
                <c:pt idx="14">
                  <c:v>11.63665771484375</c:v>
                </c:pt>
              </c:numCache>
            </c:numRef>
          </c:val>
        </c:ser>
        <c:marker val="1"/>
        <c:axId val="658102680"/>
        <c:axId val="513763448"/>
      </c:lineChart>
      <c:catAx>
        <c:axId val="658102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Sample No.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US"/>
            </a:pPr>
            <a:endParaRPr lang="ja-JP"/>
          </a:p>
        </c:txPr>
        <c:crossAx val="513763448"/>
        <c:crosses val="autoZero"/>
        <c:auto val="1"/>
        <c:lblAlgn val="ctr"/>
        <c:lblOffset val="100"/>
      </c:catAx>
      <c:valAx>
        <c:axId val="513763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RTT (ms)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ja-JP"/>
          </a:p>
        </c:txPr>
        <c:crossAx val="65810268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>
                <a:latin typeface="Symbol" charset="2"/>
                <a:cs typeface="Symbol" charset="2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>
                <a:latin typeface="Symbol" charset="2"/>
                <a:cs typeface="Symbol" charset="2"/>
              </a:defRPr>
            </a:pPr>
            <a:endParaRPr lang="ja-JP"/>
          </a:p>
        </c:txPr>
      </c:legendEntry>
      <c:layout>
        <c:manualLayout>
          <c:xMode val="edge"/>
          <c:yMode val="edge"/>
          <c:x val="0.675104955778632"/>
          <c:y val="0.122986913221213"/>
          <c:w val="0.273058551330373"/>
          <c:h val="0.264043423687893"/>
        </c:manualLayout>
      </c:layout>
      <c:txPr>
        <a:bodyPr/>
        <a:lstStyle/>
        <a:p>
          <a:pPr>
            <a:defRPr lang="en-US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A7D58-433E-2D4C-918D-AC15B7D9ABD3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64CC7-7D79-6F47-AF4C-3836D1FAE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2D080-9F3F-8043-8870-022CEE43530B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2A43A-6EF3-704B-837C-3AFC53A1F839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2A43A-6EF3-704B-837C-3AFC53A1F839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A422-2160-604D-A788-C0383C228F69}" type="datetimeFigureOut">
              <a:rPr lang="en-US" altLang="ja-JP" smtClean="0"/>
              <a:pPr/>
              <a:t>10.3.10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18DB-BFD2-D941-BA61-C225180D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t.edu/6.033/www/assignments/lec11.pdf" TargetMode="External"/><Relationship Id="rId3" Type="http://schemas.openxmlformats.org/officeDocument/2006/relationships/hyperlink" Target="http://mit.edu/6.033/www/assignments/lec11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1506"/>
            <a:ext cx="7772400" cy="1470025"/>
          </a:xfrm>
        </p:spPr>
        <p:txBody>
          <a:bodyPr/>
          <a:lstStyle/>
          <a:p>
            <a:r>
              <a:rPr lang="en-US" dirty="0" smtClean="0"/>
              <a:t>6.033 Lecture</a:t>
            </a:r>
            <a:r>
              <a:rPr lang="en-US" dirty="0" smtClean="0"/>
              <a:t> 11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31531"/>
            <a:ext cx="6400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March 10, </a:t>
            </a:r>
            <a:r>
              <a:rPr lang="en-US" dirty="0" smtClean="0"/>
              <a:t>2010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495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Key Ideas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 Sliding window </a:t>
            </a:r>
            <a:r>
              <a:rPr lang="en-US" dirty="0" smtClean="0"/>
              <a:t>protocol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Congestion control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676400" y="3352800"/>
            <a:ext cx="70675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slides:   </a:t>
            </a:r>
            <a:r>
              <a:rPr lang="en-US" altLang="ja-JP" dirty="0" smtClean="0">
                <a:hlinkClick r:id="rId2"/>
              </a:rPr>
              <a:t>http://mit.edu/6.033/www/assignments/</a:t>
            </a:r>
            <a:r>
              <a:rPr lang="en-US" altLang="ja-JP" dirty="0" smtClean="0">
                <a:hlinkClick r:id="rId2"/>
              </a:rPr>
              <a:t>lec11.pdf</a:t>
            </a:r>
            <a:endParaRPr lang="en-US" altLang="ja-JP" dirty="0" smtClean="0"/>
          </a:p>
          <a:p>
            <a:r>
              <a:rPr lang="en-US" altLang="ja-JP" dirty="0" smtClean="0"/>
              <a:t>              </a:t>
            </a:r>
            <a:r>
              <a:rPr lang="en-US" altLang="ja-JP" dirty="0" smtClean="0">
                <a:hlinkClick r:id="rId3"/>
              </a:rPr>
              <a:t>http://mit.edu</a:t>
            </a:r>
            <a:r>
              <a:rPr lang="en-US" altLang="ja-JP" dirty="0" smtClean="0">
                <a:hlinkClick r:id="rId3"/>
              </a:rPr>
              <a:t>/6.033/www/assignments/lec11.</a:t>
            </a:r>
            <a:r>
              <a:rPr lang="en-US" altLang="ja-JP" dirty="0" smtClean="0">
                <a:hlinkClick r:id="rId3"/>
              </a:rPr>
              <a:t>pptx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T=1-2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3734" y="1600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1909465"/>
            <a:ext cx="1562591" cy="516363"/>
            <a:chOff x="2552700" y="1447800"/>
            <a:chExt cx="1562591" cy="516363"/>
          </a:xfrm>
        </p:grpSpPr>
        <p:sp>
          <p:nvSpPr>
            <p:cNvPr id="16" name="Left Arrow 15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T=1-2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3734" y="1600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1909465"/>
            <a:ext cx="1562591" cy="516363"/>
            <a:chOff x="2552700" y="1447800"/>
            <a:chExt cx="1562591" cy="516363"/>
          </a:xfrm>
        </p:grpSpPr>
        <p:sp>
          <p:nvSpPr>
            <p:cNvPr id="16" name="Left Arrow 15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T=1-2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3734" y="1981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2552700" y="1909465"/>
            <a:ext cx="1562591" cy="516363"/>
            <a:chOff x="2552700" y="1447800"/>
            <a:chExt cx="1562591" cy="516363"/>
          </a:xfrm>
        </p:grpSpPr>
        <p:sp>
          <p:nvSpPr>
            <p:cNvPr id="19" name="Left Arrow 18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T=1-2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3734" y="1981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1909465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T=2-3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2362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226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  <p:sp>
        <p:nvSpPr>
          <p:cNvPr id="19" name="Donut 18"/>
          <p:cNvSpPr/>
          <p:nvPr/>
        </p:nvSpPr>
        <p:spPr>
          <a:xfrm>
            <a:off x="7162800" y="2303037"/>
            <a:ext cx="1600200" cy="440163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T=2-3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2362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226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T=3-4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2743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607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T=3-4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2743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607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T=3-4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2743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607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  <p:sp>
        <p:nvSpPr>
          <p:cNvPr id="16" name="Donut 15"/>
          <p:cNvSpPr/>
          <p:nvPr/>
        </p:nvSpPr>
        <p:spPr>
          <a:xfrm>
            <a:off x="4800600" y="4512837"/>
            <a:ext cx="1600200" cy="440163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5900" y="265837"/>
            <a:ext cx="6629400" cy="19389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Sender is spending all of its time retransmitting</a:t>
            </a:r>
          </a:p>
          <a:p>
            <a:r>
              <a:rPr lang="en-US" sz="2400" dirty="0" smtClean="0"/>
              <a:t>Queue is filling with duplicate packets</a:t>
            </a:r>
          </a:p>
          <a:p>
            <a:r>
              <a:rPr lang="en-US" sz="2400" dirty="0" smtClean="0"/>
              <a:t>No new transmissions are getting through!</a:t>
            </a:r>
          </a:p>
          <a:p>
            <a:endParaRPr lang="en-US" sz="2400" dirty="0" smtClean="0"/>
          </a:p>
          <a:p>
            <a:pPr algn="ctr"/>
            <a:r>
              <a:rPr lang="en-US" sz="2400" b="1" dirty="0" smtClean="0"/>
              <a:t>Congestion collapse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T=4-5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8, 9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6.66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3124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2988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Recap: At Least Once Delivery</a:t>
            </a:r>
            <a:endParaRPr lang="ja-JP" alt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86197" y="4076701"/>
            <a:ext cx="464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438797" y="4076701"/>
            <a:ext cx="464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52400" y="3048002"/>
            <a:ext cx="1447800" cy="1790699"/>
            <a:chOff x="417909" y="3048002"/>
            <a:chExt cx="1447800" cy="1790699"/>
          </a:xfrm>
        </p:grpSpPr>
        <p:sp>
          <p:nvSpPr>
            <p:cNvPr id="15" name="Left Brace 14"/>
            <p:cNvSpPr/>
            <p:nvPr/>
          </p:nvSpPr>
          <p:spPr>
            <a:xfrm>
              <a:off x="1371600" y="3048002"/>
              <a:ext cx="304800" cy="179069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7909" y="3657601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Timeout Interval</a:t>
              </a:r>
              <a:endParaRPr kumimoji="1" lang="ja-JP" alt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43000" y="138406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Sender</a:t>
            </a:r>
            <a:endParaRPr kumimoji="1" lang="ja-JP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141763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Receiver</a:t>
            </a:r>
            <a:endParaRPr kumimoji="1" lang="ja-JP" alt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637903" y="1753394"/>
            <a:ext cx="3124200" cy="761207"/>
            <a:chOff x="1866503" y="1753394"/>
            <a:chExt cx="3124200" cy="7612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866503" y="1753394"/>
              <a:ext cx="3124200" cy="761207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844642">
              <a:off x="2763523" y="1803983"/>
              <a:ext cx="1637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pkt(seqno</a:t>
              </a:r>
              <a:r>
                <a:rPr kumimoji="1" lang="en-US" altLang="ja-JP" dirty="0" smtClean="0"/>
                <a:t>, …)</a:t>
              </a:r>
              <a:endParaRPr kumimoji="1" lang="ja-JP" alt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638697" y="2469002"/>
            <a:ext cx="3123406" cy="578999"/>
            <a:chOff x="1867297" y="2469002"/>
            <a:chExt cx="3123406" cy="578999"/>
          </a:xfrm>
        </p:grpSpPr>
        <p:cxnSp>
          <p:nvCxnSpPr>
            <p:cNvPr id="10" name="Straight Arrow Connector 9"/>
            <p:cNvCxnSpPr/>
            <p:nvPr/>
          </p:nvCxnSpPr>
          <p:spPr>
            <a:xfrm rot="10800000" flipV="1">
              <a:off x="1867297" y="2514601"/>
              <a:ext cx="3123406" cy="53340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21026317">
              <a:off x="2457599" y="2469002"/>
              <a:ext cx="1637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ack(seqno</a:t>
              </a:r>
              <a:r>
                <a:rPr kumimoji="1" lang="en-US" altLang="ja-JP" dirty="0" smtClean="0"/>
                <a:t>, …)</a:t>
              </a:r>
              <a:endParaRPr kumimoji="1" lang="ja-JP" alt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38697" y="3048002"/>
            <a:ext cx="2399506" cy="838199"/>
            <a:chOff x="1867297" y="3048002"/>
            <a:chExt cx="2399506" cy="838199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867297" y="3048002"/>
              <a:ext cx="2132806" cy="609599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ultiply 15"/>
            <p:cNvSpPr/>
            <p:nvPr/>
          </p:nvSpPr>
          <p:spPr>
            <a:xfrm>
              <a:off x="3733403" y="3429001"/>
              <a:ext cx="533400" cy="457200"/>
            </a:xfrm>
            <a:prstGeom prst="mathMultiply">
              <a:avLst/>
            </a:prstGeom>
            <a:solidFill>
              <a:srgbClr val="C0504D"/>
            </a:solidFill>
            <a:ln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957712">
              <a:off x="2362649" y="3099577"/>
              <a:ext cx="1814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pkt(seqno+1, …)</a:t>
              </a:r>
              <a:endParaRPr kumimoji="1" lang="ja-JP" alt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37109" y="4838701"/>
            <a:ext cx="3124994" cy="990600"/>
            <a:chOff x="1865709" y="4838701"/>
            <a:chExt cx="3124994" cy="9906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865709" y="4838701"/>
              <a:ext cx="3124994" cy="99060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077667">
              <a:off x="2362650" y="4890624"/>
              <a:ext cx="1814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pkt(seqno+1, …)</a:t>
              </a:r>
              <a:endParaRPr kumimoji="1" lang="ja-JP" alt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181600" y="2058412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/>
              <a:t>How long to set timeout?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b="1" dirty="0" smtClean="0"/>
              <a:t>Too long</a:t>
            </a:r>
            <a:r>
              <a:rPr kumimoji="1" lang="en-US" altLang="ja-JP" sz="2400" dirty="0" smtClean="0"/>
              <a:t>: net underutilized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b="1" dirty="0" smtClean="0"/>
              <a:t>Too short</a:t>
            </a:r>
            <a:r>
              <a:rPr kumimoji="1" lang="en-US" altLang="ja-JP" sz="2400" dirty="0" smtClean="0"/>
              <a:t>: </a:t>
            </a:r>
            <a:r>
              <a:rPr kumimoji="1" lang="en-US" altLang="ja-JP" sz="2400" dirty="0" err="1" smtClean="0"/>
              <a:t>rexmit</a:t>
            </a:r>
            <a:r>
              <a:rPr kumimoji="1" lang="en-US" altLang="ja-JP" sz="2400" dirty="0" smtClean="0"/>
              <a:t> all the time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i="1" dirty="0" smtClean="0"/>
              <a:t>Proper setting depends on packet round trip time (RTT)</a:t>
            </a:r>
          </a:p>
          <a:p>
            <a:endParaRPr kumimoji="1" lang="en-US" altLang="ja-JP" sz="2400" i="1" dirty="0" smtClean="0"/>
          </a:p>
          <a:p>
            <a:r>
              <a:rPr kumimoji="1" lang="en-US" altLang="ja-JP" sz="2400" i="1" dirty="0" smtClean="0"/>
              <a:t>Can measure</a:t>
            </a:r>
            <a:endParaRPr kumimoji="1" lang="ja-JP" altLang="en-US" sz="2400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533400" y="1753395"/>
            <a:ext cx="1447800" cy="1294608"/>
            <a:chOff x="798909" y="3048002"/>
            <a:chExt cx="1447800" cy="1790699"/>
          </a:xfrm>
        </p:grpSpPr>
        <p:sp>
          <p:nvSpPr>
            <p:cNvPr id="31" name="Left Brace 30"/>
            <p:cNvSpPr/>
            <p:nvPr/>
          </p:nvSpPr>
          <p:spPr>
            <a:xfrm>
              <a:off x="1371600" y="3048002"/>
              <a:ext cx="304800" cy="179069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8909" y="3657601"/>
              <a:ext cx="1447800" cy="510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RTT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T=5-6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219200"/>
          <a:ext cx="14859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8, 9, 10,11,6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6.66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34290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3369837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T=6-7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20955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8, 9, 10,11,6,</a:t>
                      </a:r>
                      <a:r>
                        <a:rPr lang="en-US" dirty="0" smtClean="0"/>
                        <a:t> 7, 8,9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8.66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8200" y="38100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552700" y="3733800"/>
            <a:ext cx="1562591" cy="516363"/>
            <a:chOff x="2552700" y="1447800"/>
            <a:chExt cx="1562591" cy="516363"/>
          </a:xfrm>
        </p:grpSpPr>
        <p:sp>
          <p:nvSpPr>
            <p:cNvPr id="14" name="Left Arrow 13"/>
            <p:cNvSpPr/>
            <p:nvPr/>
          </p:nvSpPr>
          <p:spPr>
            <a:xfrm>
              <a:off x="2552700" y="1524000"/>
              <a:ext cx="723900" cy="440163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14478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411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Exponentially </a:t>
            </a:r>
            <a:r>
              <a:rPr lang="en-US" sz="2800" b="1" dirty="0" smtClean="0"/>
              <a:t>Weighted Moving Average (EWMA)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measure = new RTT measurement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/>
              <a:t>rtt</a:t>
            </a:r>
            <a:r>
              <a:rPr lang="en-US" dirty="0" smtClean="0"/>
              <a:t> = </a:t>
            </a:r>
            <a:r>
              <a:rPr lang="en-US" dirty="0" err="1" smtClean="0"/>
              <a:t>α(measure</a:t>
            </a:r>
            <a:r>
              <a:rPr lang="en-US" dirty="0" smtClean="0"/>
              <a:t>)  +  (1-α)(rtt)   ; </a:t>
            </a:r>
            <a:r>
              <a:rPr lang="en-US" dirty="0" err="1" smtClean="0"/>
              <a:t>α</a:t>
            </a:r>
            <a:r>
              <a:rPr lang="en-US" dirty="0" smtClean="0"/>
              <a:t> = 1/8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imeout = </a:t>
            </a:r>
            <a:r>
              <a:rPr lang="en-US" dirty="0" err="1" smtClean="0"/>
              <a:t>β</a:t>
            </a:r>
            <a:r>
              <a:rPr lang="en-US" dirty="0" smtClean="0"/>
              <a:t> * </a:t>
            </a:r>
            <a:r>
              <a:rPr lang="en-US" dirty="0" err="1" smtClean="0"/>
              <a:t>rtt</a:t>
            </a:r>
            <a:r>
              <a:rPr lang="en-US" dirty="0" smtClean="0"/>
              <a:t> ; </a:t>
            </a:r>
            <a:r>
              <a:rPr lang="en-US" dirty="0" err="1" smtClean="0"/>
              <a:t>β</a:t>
            </a:r>
            <a:r>
              <a:rPr lang="en-US" dirty="0" smtClean="0"/>
              <a:t> = 2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295400" y="2286000"/>
          <a:ext cx="6553200" cy="4456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Graphic spid="4" grpI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138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366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062163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490788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490788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719388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835275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39" name="Line 19"/>
          <p:cNvSpPr>
            <a:spLocks noChangeShapeType="1"/>
          </p:cNvSpPr>
          <p:nvPr/>
        </p:nvSpPr>
        <p:spPr bwMode="auto">
          <a:xfrm flipV="1">
            <a:off x="2209800" y="2516188"/>
            <a:ext cx="990600" cy="1828800"/>
          </a:xfrm>
          <a:prstGeom prst="line">
            <a:avLst/>
          </a:prstGeom>
          <a:noFill/>
          <a:ln w="9525">
            <a:solidFill>
              <a:srgbClr val="333333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2835275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3063875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42" name="Text Box 22"/>
          <p:cNvSpPr txBox="1">
            <a:spLocks noChangeArrowheads="1"/>
          </p:cNvSpPr>
          <p:nvPr/>
        </p:nvSpPr>
        <p:spPr bwMode="auto">
          <a:xfrm>
            <a:off x="1219200" y="1193800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1-5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095500" y="190500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3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2474913" y="18954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4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825750" y="191293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5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938338" y="4430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p1</a:t>
            </a:r>
          </a:p>
        </p:txBody>
      </p:sp>
      <p:sp>
        <p:nvSpPr>
          <p:cNvPr id="721949" name="Text Box 29"/>
          <p:cNvSpPr txBox="1">
            <a:spLocks noChangeArrowheads="1"/>
          </p:cNvSpPr>
          <p:nvPr/>
        </p:nvSpPr>
        <p:spPr bwMode="auto">
          <a:xfrm>
            <a:off x="2527300" y="2725738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a1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1988" y="1920875"/>
            <a:ext cx="838200" cy="2420938"/>
            <a:chOff x="2017" y="822"/>
            <a:chExt cx="528" cy="1525"/>
          </a:xfrm>
        </p:grpSpPr>
        <p:sp>
          <p:nvSpPr>
            <p:cNvPr id="45094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5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6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sp>
        <p:nvSpPr>
          <p:cNvPr id="721955" name="Rectangle 35"/>
          <p:cNvSpPr>
            <a:spLocks noChangeArrowheads="1"/>
          </p:cNvSpPr>
          <p:nvPr/>
        </p:nvSpPr>
        <p:spPr bwMode="auto">
          <a:xfrm>
            <a:off x="1323975" y="1639888"/>
            <a:ext cx="1839913" cy="874712"/>
          </a:xfrm>
          <a:prstGeom prst="rect">
            <a:avLst/>
          </a:prstGeom>
          <a:solidFill>
            <a:schemeClr val="hlink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Sliding Window in Action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1752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2-6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5091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2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5093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3941 -2.962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21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39" grpId="0" animBg="1"/>
      <p:bldP spid="721942" grpId="0"/>
      <p:bldP spid="721942" grpId="1"/>
      <p:bldP spid="721949" grpId="0"/>
      <p:bldP spid="721955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138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366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062163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490788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2490788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2719388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835275" y="2513013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209800" y="2516188"/>
            <a:ext cx="990600" cy="1828800"/>
          </a:xfrm>
          <a:prstGeom prst="line">
            <a:avLst/>
          </a:prstGeom>
          <a:noFill/>
          <a:ln w="9525">
            <a:solidFill>
              <a:srgbClr val="333333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835275" y="22844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063875" y="2284413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2095500" y="190500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3</a:t>
            </a:r>
          </a:p>
        </p:txBody>
      </p: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2474913" y="18954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4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2825750" y="191293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5</a:t>
            </a:r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1938338" y="4430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rebuchet MS" charset="0"/>
              </a:rPr>
              <a:t>p1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2527300" y="2725738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Trebuchet MS" charset="0"/>
              </a:rPr>
              <a:t>a1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1988" y="1920875"/>
            <a:ext cx="838200" cy="2420938"/>
            <a:chOff x="2017" y="822"/>
            <a:chExt cx="528" cy="1525"/>
          </a:xfrm>
        </p:grpSpPr>
        <p:sp>
          <p:nvSpPr>
            <p:cNvPr id="47150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1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2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sp>
        <p:nvSpPr>
          <p:cNvPr id="721955" name="Rectangle 35"/>
          <p:cNvSpPr>
            <a:spLocks noChangeArrowheads="1"/>
          </p:cNvSpPr>
          <p:nvPr/>
        </p:nvSpPr>
        <p:spPr bwMode="auto">
          <a:xfrm>
            <a:off x="1736725" y="1638300"/>
            <a:ext cx="1839913" cy="874713"/>
          </a:xfrm>
          <a:prstGeom prst="rect">
            <a:avLst/>
          </a:prstGeom>
          <a:solidFill>
            <a:schemeClr val="hlink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667000" y="2520950"/>
            <a:ext cx="1241425" cy="2284413"/>
            <a:chOff x="1685" y="1182"/>
            <a:chExt cx="782" cy="1439"/>
          </a:xfrm>
        </p:grpSpPr>
        <p:sp>
          <p:nvSpPr>
            <p:cNvPr id="47147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8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a3</a:t>
              </a:r>
            </a:p>
          </p:txBody>
        </p:sp>
        <p:sp>
          <p:nvSpPr>
            <p:cNvPr id="47149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p3</a:t>
              </a:r>
            </a:p>
          </p:txBody>
        </p:sp>
      </p:grpSp>
      <p:sp>
        <p:nvSpPr>
          <p:cNvPr id="47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Sliding Window in Action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2133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3-7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714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5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714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581400" y="1922463"/>
            <a:ext cx="838200" cy="2420937"/>
            <a:chOff x="2017" y="822"/>
            <a:chExt cx="528" cy="1525"/>
          </a:xfrm>
        </p:grpSpPr>
        <p:sp>
          <p:nvSpPr>
            <p:cNvPr id="47141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2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3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7</a:t>
              </a:r>
            </a:p>
          </p:txBody>
        </p:sp>
      </p:grp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1752600" y="120332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Trebuchet MS" charset="0"/>
              </a:rPr>
              <a:t>window = 2-6</a:t>
            </a:r>
          </a:p>
        </p:txBody>
      </p:sp>
      <p:sp>
        <p:nvSpPr>
          <p:cNvPr id="51" name="Rectangle 40"/>
          <p:cNvSpPr txBox="1">
            <a:spLocks noChangeArrowheads="1"/>
          </p:cNvSpPr>
          <p:nvPr/>
        </p:nvSpPr>
        <p:spPr>
          <a:xfrm>
            <a:off x="6096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Send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next packet as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acks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arrive, rather than waiting for all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acks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in window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3941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1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55" grpId="0" animBg="1"/>
      <p:bldP spid="44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143000" y="25161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066800" y="4344988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2252663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Sndr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4081463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Rcvr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371600" y="2516188"/>
            <a:ext cx="838200" cy="1828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371600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757363" y="2287588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985963" y="2287588"/>
            <a:ext cx="0" cy="1524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757363" y="2516188"/>
            <a:ext cx="803275" cy="18256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343025" y="1909763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1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1758950" y="19065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rebuchet MS" charset="0"/>
              </a:rPr>
              <a:t>2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048000" y="1905000"/>
            <a:ext cx="919163" cy="2439988"/>
            <a:chOff x="3048000" y="1905000"/>
            <a:chExt cx="919163" cy="2439988"/>
          </a:xfrm>
        </p:grpSpPr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3090863" y="2287588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3319463" y="2287588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3128963" y="2516188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3048000" y="1905000"/>
              <a:ext cx="407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3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427413" y="1895475"/>
            <a:ext cx="968375" cy="2446338"/>
            <a:chOff x="3427413" y="1895475"/>
            <a:chExt cx="968375" cy="2446338"/>
          </a:xfrm>
        </p:grpSpPr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3557588" y="2513013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3443288" y="2284413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3657600" y="2306638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9" name="Text Box 26"/>
            <p:cNvSpPr txBox="1">
              <a:spLocks noChangeArrowheads="1"/>
            </p:cNvSpPr>
            <p:nvPr/>
          </p:nvSpPr>
          <p:spPr bwMode="auto">
            <a:xfrm>
              <a:off x="3427413" y="1895475"/>
              <a:ext cx="4079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4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45050" y="1912938"/>
            <a:ext cx="962025" cy="2428875"/>
            <a:chOff x="4845050" y="1912938"/>
            <a:chExt cx="962025" cy="2428875"/>
          </a:xfrm>
        </p:grpSpPr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4968875" y="2513013"/>
              <a:ext cx="8382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4854575" y="2284413"/>
              <a:ext cx="304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5083175" y="2284413"/>
              <a:ext cx="0" cy="1524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0" name="Text Box 27"/>
            <p:cNvSpPr txBox="1">
              <a:spLocks noChangeArrowheads="1"/>
            </p:cNvSpPr>
            <p:nvPr/>
          </p:nvSpPr>
          <p:spPr bwMode="auto">
            <a:xfrm>
              <a:off x="4845050" y="1912938"/>
              <a:ext cx="407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5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938338" y="2516188"/>
            <a:ext cx="1262062" cy="2311400"/>
            <a:chOff x="1938338" y="2516188"/>
            <a:chExt cx="1262062" cy="2311400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V="1">
              <a:off x="2209800" y="2516188"/>
              <a:ext cx="990600" cy="1828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1" name="Text Box 28"/>
            <p:cNvSpPr txBox="1">
              <a:spLocks noChangeArrowheads="1"/>
            </p:cNvSpPr>
            <p:nvPr/>
          </p:nvSpPr>
          <p:spPr bwMode="auto">
            <a:xfrm>
              <a:off x="1938338" y="4430713"/>
              <a:ext cx="62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p1</a:t>
              </a:r>
            </a:p>
          </p:txBody>
        </p:sp>
        <p:sp>
          <p:nvSpPr>
            <p:cNvPr id="47132" name="Text Box 29"/>
            <p:cNvSpPr txBox="1">
              <a:spLocks noChangeArrowheads="1"/>
            </p:cNvSpPr>
            <p:nvPr/>
          </p:nvSpPr>
          <p:spPr bwMode="auto">
            <a:xfrm>
              <a:off x="2527300" y="2725738"/>
              <a:ext cx="62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a1</a:t>
              </a:r>
            </a:p>
          </p:txBody>
        </p:sp>
      </p:grp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335588" y="1920875"/>
            <a:ext cx="838200" cy="2420938"/>
            <a:chOff x="2017" y="822"/>
            <a:chExt cx="528" cy="1525"/>
          </a:xfrm>
        </p:grpSpPr>
        <p:sp>
          <p:nvSpPr>
            <p:cNvPr id="47150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1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52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6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733800" y="2520950"/>
            <a:ext cx="1241425" cy="2284413"/>
            <a:chOff x="1685" y="1182"/>
            <a:chExt cx="782" cy="1439"/>
          </a:xfrm>
        </p:grpSpPr>
        <p:sp>
          <p:nvSpPr>
            <p:cNvPr id="47147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8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Trebuchet MS" charset="0"/>
                </a:rPr>
                <a:t>a3</a:t>
              </a:r>
            </a:p>
          </p:txBody>
        </p:sp>
        <p:sp>
          <p:nvSpPr>
            <p:cNvPr id="47149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p3</a:t>
              </a:r>
            </a:p>
          </p:txBody>
        </p:sp>
      </p:grpSp>
      <p:sp>
        <p:nvSpPr>
          <p:cNvPr id="47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Still may wait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339975" y="2516188"/>
            <a:ext cx="1241425" cy="2284412"/>
            <a:chOff x="1685" y="1182"/>
            <a:chExt cx="782" cy="1439"/>
          </a:xfrm>
        </p:grpSpPr>
        <p:sp>
          <p:nvSpPr>
            <p:cNvPr id="4714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5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rebuchet MS" charset="0"/>
                </a:rPr>
                <a:t>a2</a:t>
              </a:r>
            </a:p>
          </p:txBody>
        </p:sp>
        <p:sp>
          <p:nvSpPr>
            <p:cNvPr id="4714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p2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81800" y="1922463"/>
            <a:ext cx="838200" cy="2420937"/>
            <a:chOff x="2017" y="822"/>
            <a:chExt cx="528" cy="1525"/>
          </a:xfrm>
        </p:grpSpPr>
        <p:sp>
          <p:nvSpPr>
            <p:cNvPr id="47141" name="Line 32"/>
            <p:cNvSpPr>
              <a:spLocks noChangeShapeType="1"/>
            </p:cNvSpPr>
            <p:nvPr/>
          </p:nvSpPr>
          <p:spPr bwMode="auto">
            <a:xfrm>
              <a:off x="2017" y="1195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2" name="Rectangle 33"/>
            <p:cNvSpPr>
              <a:spLocks noChangeArrowheads="1"/>
            </p:cNvSpPr>
            <p:nvPr/>
          </p:nvSpPr>
          <p:spPr bwMode="auto">
            <a:xfrm>
              <a:off x="2017" y="1051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43" name="Text Box 34"/>
            <p:cNvSpPr txBox="1">
              <a:spLocks noChangeArrowheads="1"/>
            </p:cNvSpPr>
            <p:nvPr/>
          </p:nvSpPr>
          <p:spPr bwMode="auto">
            <a:xfrm>
              <a:off x="2017" y="82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rebuchet MS" charset="0"/>
                </a:rPr>
                <a:t>7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29059" y="1243012"/>
            <a:ext cx="1742282" cy="1271588"/>
            <a:chOff x="729059" y="1203325"/>
            <a:chExt cx="1742282" cy="1271588"/>
          </a:xfrm>
        </p:grpSpPr>
        <p:sp>
          <p:nvSpPr>
            <p:cNvPr id="721955" name="Rectangle 35"/>
            <p:cNvSpPr>
              <a:spLocks noChangeArrowheads="1"/>
            </p:cNvSpPr>
            <p:nvPr/>
          </p:nvSpPr>
          <p:spPr bwMode="auto">
            <a:xfrm>
              <a:off x="1307306" y="1600200"/>
              <a:ext cx="788194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729059" y="1203325"/>
              <a:ext cx="174228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1-2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682749" y="1239777"/>
            <a:ext cx="1898651" cy="1274823"/>
            <a:chOff x="1676400" y="1200090"/>
            <a:chExt cx="1898651" cy="1274823"/>
          </a:xfrm>
        </p:grpSpPr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1676400" y="1200090"/>
              <a:ext cx="18986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2-3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1701403" y="1600200"/>
              <a:ext cx="1726010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571751" y="1258887"/>
            <a:ext cx="1711324" cy="1255713"/>
            <a:chOff x="2571751" y="1219200"/>
            <a:chExt cx="1711324" cy="1255713"/>
          </a:xfrm>
        </p:grpSpPr>
        <p:sp>
          <p:nvSpPr>
            <p:cNvPr id="50" name="Rectangle 35"/>
            <p:cNvSpPr>
              <a:spLocks noChangeArrowheads="1"/>
            </p:cNvSpPr>
            <p:nvPr/>
          </p:nvSpPr>
          <p:spPr bwMode="auto">
            <a:xfrm>
              <a:off x="3048000" y="1600200"/>
              <a:ext cx="788194" cy="874713"/>
            </a:xfrm>
            <a:prstGeom prst="rect">
              <a:avLst/>
            </a:prstGeom>
            <a:solidFill>
              <a:schemeClr val="hlink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571751" y="1219200"/>
              <a:ext cx="1711324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0099"/>
                  </a:solidFill>
                  <a:latin typeface="Trebuchet MS" charset="0"/>
                </a:rPr>
                <a:t>window =</a:t>
              </a:r>
              <a:r>
                <a:rPr lang="en-US" sz="2000" dirty="0" smtClean="0">
                  <a:solidFill>
                    <a:srgbClr val="000099"/>
                  </a:solidFill>
                  <a:latin typeface="Trebuchet MS" charset="0"/>
                </a:rPr>
                <a:t> 3-4</a:t>
              </a:r>
              <a:endParaRPr lang="en-US" sz="2000" dirty="0">
                <a:solidFill>
                  <a:srgbClr val="000099"/>
                </a:solidFill>
                <a:latin typeface="Trebuchet MS" charset="0"/>
              </a:endParaRPr>
            </a:p>
          </p:txBody>
        </p:sp>
      </p:grp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4168775" y="2514600"/>
            <a:ext cx="1241425" cy="2284413"/>
            <a:chOff x="1685" y="1182"/>
            <a:chExt cx="782" cy="1439"/>
          </a:xfrm>
        </p:grpSpPr>
        <p:sp>
          <p:nvSpPr>
            <p:cNvPr id="54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38"/>
            <p:cNvSpPr txBox="1">
              <a:spLocks noChangeArrowheads="1"/>
            </p:cNvSpPr>
            <p:nvPr/>
          </p:nvSpPr>
          <p:spPr bwMode="auto">
            <a:xfrm>
              <a:off x="2075" y="1312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a4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  <p:sp>
          <p:nvSpPr>
            <p:cNvPr id="56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p4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57" name="Group 36"/>
          <p:cNvGrpSpPr>
            <a:grpSpLocks/>
          </p:cNvGrpSpPr>
          <p:nvPr/>
        </p:nvGrpSpPr>
        <p:grpSpPr bwMode="auto">
          <a:xfrm>
            <a:off x="5562600" y="2516188"/>
            <a:ext cx="1241425" cy="2284412"/>
            <a:chOff x="1685" y="1182"/>
            <a:chExt cx="782" cy="1439"/>
          </a:xfrm>
        </p:grpSpPr>
        <p:sp>
          <p:nvSpPr>
            <p:cNvPr id="58" name="Line 37"/>
            <p:cNvSpPr>
              <a:spLocks noChangeShapeType="1"/>
            </p:cNvSpPr>
            <p:nvPr/>
          </p:nvSpPr>
          <p:spPr bwMode="auto">
            <a:xfrm flipV="1">
              <a:off x="1840" y="1182"/>
              <a:ext cx="624" cy="115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Text Box 38"/>
            <p:cNvSpPr txBox="1">
              <a:spLocks noChangeArrowheads="1"/>
            </p:cNvSpPr>
            <p:nvPr/>
          </p:nvSpPr>
          <p:spPr bwMode="auto">
            <a:xfrm>
              <a:off x="2075" y="1315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a5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  <p:sp>
          <p:nvSpPr>
            <p:cNvPr id="60" name="Text Box 39"/>
            <p:cNvSpPr txBox="1">
              <a:spLocks noChangeArrowheads="1"/>
            </p:cNvSpPr>
            <p:nvPr/>
          </p:nvSpPr>
          <p:spPr bwMode="auto">
            <a:xfrm>
              <a:off x="1685" y="2371"/>
              <a:ext cx="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Trebuchet MS" charset="0"/>
                </a:rPr>
                <a:t>p5</a:t>
              </a:r>
              <a:endParaRPr lang="en-US" sz="2000" dirty="0">
                <a:solidFill>
                  <a:srgbClr val="FF0000"/>
                </a:solidFill>
                <a:latin typeface="Trebuchet MS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81200" y="2036286"/>
            <a:ext cx="4729163" cy="403702"/>
            <a:chOff x="1976437" y="2036286"/>
            <a:chExt cx="4729163" cy="403702"/>
          </a:xfrm>
        </p:grpSpPr>
        <p:grpSp>
          <p:nvGrpSpPr>
            <p:cNvPr id="81" name="Group 80"/>
            <p:cNvGrpSpPr/>
            <p:nvPr/>
          </p:nvGrpSpPr>
          <p:grpSpPr>
            <a:xfrm>
              <a:off x="1976437" y="2070656"/>
              <a:ext cx="1071563" cy="369332"/>
              <a:chOff x="914400" y="274638"/>
              <a:chExt cx="1071563" cy="369332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14400" y="609600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729037" y="2036286"/>
              <a:ext cx="1071563" cy="369332"/>
              <a:chOff x="860425" y="274638"/>
              <a:chExt cx="1071563" cy="36933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860425" y="609600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634037" y="2036286"/>
              <a:ext cx="1071563" cy="369332"/>
              <a:chOff x="838200" y="274638"/>
              <a:chExt cx="1071563" cy="369332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838200" y="611188"/>
                <a:ext cx="107156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1225856" y="274638"/>
                <a:ext cx="526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dirty="0" smtClean="0"/>
              <a:t>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72569"/>
            <a:ext cx="3886200" cy="41566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recv(p</a:t>
            </a:r>
            <a:r>
              <a:rPr lang="en-US" sz="2400" dirty="0" smtClean="0"/>
              <a:t>):</a:t>
            </a:r>
          </a:p>
          <a:p>
            <a:pPr>
              <a:buNone/>
            </a:pPr>
            <a:r>
              <a:rPr lang="en-US" sz="2400" dirty="0" smtClean="0"/>
              <a:t>	slot = </a:t>
            </a:r>
            <a:r>
              <a:rPr lang="en-US" sz="2400" dirty="0" err="1" smtClean="0"/>
              <a:t>p.sno</a:t>
            </a:r>
            <a:r>
              <a:rPr lang="en-US" sz="2400" dirty="0" smtClean="0"/>
              <a:t> – head</a:t>
            </a:r>
          </a:p>
          <a:p>
            <a:pPr>
              <a:buNone/>
            </a:pPr>
            <a:r>
              <a:rPr lang="en-US" sz="2400" dirty="0" smtClean="0"/>
              <a:t>	if (slot &gt; head + size):</a:t>
            </a:r>
          </a:p>
          <a:p>
            <a:pPr>
              <a:buNone/>
            </a:pPr>
            <a:r>
              <a:rPr lang="en-US" sz="2400" dirty="0" smtClean="0"/>
              <a:t>		drop</a:t>
            </a:r>
          </a:p>
          <a:p>
            <a:pPr>
              <a:buNone/>
            </a:pPr>
            <a:r>
              <a:rPr lang="en-US" sz="2400" dirty="0" smtClean="0"/>
              <a:t>	else:</a:t>
            </a:r>
          </a:p>
          <a:p>
            <a:pPr>
              <a:buNone/>
            </a:pPr>
            <a:r>
              <a:rPr lang="en-US" sz="2400" dirty="0" smtClean="0"/>
              <a:t>		new = </a:t>
            </a:r>
            <a:r>
              <a:rPr lang="en-US" sz="2400" dirty="0" err="1" smtClean="0"/>
              <a:t>isempty(slot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	if (new) add </a:t>
            </a:r>
            <a:r>
              <a:rPr lang="en-US" sz="2400" dirty="0" err="1" smtClean="0"/>
              <a:t>p</a:t>
            </a:r>
            <a:r>
              <a:rPr lang="en-US" sz="2400" dirty="0" smtClean="0"/>
              <a:t> to slot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ack</a:t>
            </a:r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if (slot == head and new)</a:t>
            </a:r>
          </a:p>
          <a:p>
            <a:pPr>
              <a:buNone/>
            </a:pPr>
            <a:r>
              <a:rPr lang="en-US" sz="2400" dirty="0" smtClean="0"/>
              <a:t>		deliver prefix to app</a:t>
            </a:r>
          </a:p>
          <a:p>
            <a:pPr>
              <a:buNone/>
            </a:pPr>
            <a:r>
              <a:rPr lang="en-US" sz="2400" dirty="0" smtClean="0"/>
              <a:t>		head = head+ </a:t>
            </a:r>
            <a:r>
              <a:rPr lang="en-US" sz="2400" dirty="0" err="1" smtClean="0"/>
              <a:t>len(prefix</a:t>
            </a:r>
            <a:r>
              <a:rPr lang="en-US" sz="2400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1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47797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P2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03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Rectangle 8"/>
          <p:cNvSpPr/>
          <p:nvPr/>
        </p:nvSpPr>
        <p:spPr>
          <a:xfrm>
            <a:off x="67609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P4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515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P5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0300" y="3853934"/>
            <a:ext cx="86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ize =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3342" y="2450068"/>
            <a:ext cx="93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head=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80100" y="2450068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head+ size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91000" y="8080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 smtClean="0"/>
              <a:t>head </a:t>
            </a:r>
            <a:r>
              <a:rPr lang="en-US" dirty="0" smtClean="0"/>
              <a:t>: </a:t>
            </a:r>
            <a:r>
              <a:rPr lang="en-US" dirty="0" err="1" smtClean="0"/>
              <a:t>sno</a:t>
            </a:r>
            <a:r>
              <a:rPr lang="en-US" dirty="0" smtClean="0"/>
              <a:t> of last delivered packet</a:t>
            </a:r>
          </a:p>
          <a:p>
            <a:pPr>
              <a:buNone/>
            </a:pPr>
            <a:r>
              <a:rPr lang="en-US" b="1" dirty="0" smtClean="0"/>
              <a:t>size</a:t>
            </a:r>
            <a:r>
              <a:rPr lang="en-US" dirty="0" smtClean="0"/>
              <a:t>: length of reordering queue</a:t>
            </a:r>
          </a:p>
          <a:p>
            <a:r>
              <a:rPr lang="en-US" b="1" dirty="0" smtClean="0"/>
              <a:t>slot</a:t>
            </a:r>
            <a:r>
              <a:rPr lang="en-US" dirty="0" smtClean="0"/>
              <a:t>: position to insert new packet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4" name="Group 17"/>
          <p:cNvGrpSpPr/>
          <p:nvPr/>
        </p:nvGrpSpPr>
        <p:grpSpPr>
          <a:xfrm>
            <a:off x="3789100" y="3328730"/>
            <a:ext cx="638729" cy="1319470"/>
            <a:chOff x="3789100" y="3328730"/>
            <a:chExt cx="638729" cy="1319470"/>
          </a:xfrm>
        </p:grpSpPr>
        <p:sp>
          <p:nvSpPr>
            <p:cNvPr id="15" name="Bent Arrow 14"/>
            <p:cNvSpPr/>
            <p:nvPr/>
          </p:nvSpPr>
          <p:spPr>
            <a:xfrm>
              <a:off x="3789100" y="3328730"/>
              <a:ext cx="638729" cy="870466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67446" y="4124980"/>
              <a:ext cx="5521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6600"/>
                  </a:solidFill>
                </a:rPr>
                <a:t>P1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581400" y="2450068"/>
            <a:ext cx="2188900" cy="1313895"/>
            <a:chOff x="3581400" y="2450068"/>
            <a:chExt cx="2188900" cy="1313895"/>
          </a:xfrm>
        </p:grpSpPr>
        <p:sp>
          <p:nvSpPr>
            <p:cNvPr id="19" name="Rectangle 18"/>
            <p:cNvSpPr/>
            <p:nvPr/>
          </p:nvSpPr>
          <p:spPr>
            <a:xfrm>
              <a:off x="3581400" y="2819400"/>
              <a:ext cx="2188900" cy="944563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2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3560" y="2450068"/>
              <a:ext cx="9180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PREFIX</a:t>
              </a:r>
              <a:endParaRPr lang="en-US" b="1" dirty="0"/>
            </a:p>
          </p:txBody>
        </p:sp>
      </p:grpSp>
      <p:grpSp>
        <p:nvGrpSpPr>
          <p:cNvPr id="17" name="Group 25"/>
          <p:cNvGrpSpPr/>
          <p:nvPr/>
        </p:nvGrpSpPr>
        <p:grpSpPr>
          <a:xfrm>
            <a:off x="3286982" y="2480846"/>
            <a:ext cx="2951711" cy="369332"/>
            <a:chOff x="3286982" y="2480846"/>
            <a:chExt cx="2951711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5301906" y="2480846"/>
              <a:ext cx="9367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head= 3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286982" y="2665412"/>
              <a:ext cx="98021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29"/>
          <p:cNvGrpSpPr/>
          <p:nvPr/>
        </p:nvGrpSpPr>
        <p:grpSpPr>
          <a:xfrm>
            <a:off x="7475423" y="3853934"/>
            <a:ext cx="1623333" cy="946666"/>
            <a:chOff x="7475423" y="3853934"/>
            <a:chExt cx="1623333" cy="946666"/>
          </a:xfrm>
        </p:grpSpPr>
        <p:sp>
          <p:nvSpPr>
            <p:cNvPr id="28" name="Bent Arrow 27"/>
            <p:cNvSpPr/>
            <p:nvPr/>
          </p:nvSpPr>
          <p:spPr>
            <a:xfrm rot="16200000" flipV="1">
              <a:off x="8275638" y="3792815"/>
              <a:ext cx="762000" cy="884237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475423" y="4277380"/>
              <a:ext cx="7185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6600"/>
                  </a:solidFill>
                </a:rPr>
                <a:t>P6?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31" name="&quot;No&quot; Symbol 30"/>
          <p:cNvSpPr/>
          <p:nvPr/>
        </p:nvSpPr>
        <p:spPr>
          <a:xfrm>
            <a:off x="7024690" y="3853934"/>
            <a:ext cx="1453619" cy="1327666"/>
          </a:xfrm>
          <a:prstGeom prst="noSmoking">
            <a:avLst>
              <a:gd name="adj" fmla="val 1125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33"/>
          <p:cNvGrpSpPr/>
          <p:nvPr/>
        </p:nvGrpSpPr>
        <p:grpSpPr>
          <a:xfrm>
            <a:off x="3447611" y="1905000"/>
            <a:ext cx="2889467" cy="545068"/>
            <a:chOff x="3447611" y="1905000"/>
            <a:chExt cx="2889467" cy="545068"/>
          </a:xfrm>
        </p:grpSpPr>
        <p:sp>
          <p:nvSpPr>
            <p:cNvPr id="32" name="Striped Right Arrow 31"/>
            <p:cNvSpPr/>
            <p:nvPr/>
          </p:nvSpPr>
          <p:spPr>
            <a:xfrm flipH="1">
              <a:off x="3447611" y="1981200"/>
              <a:ext cx="980218" cy="468868"/>
            </a:xfrm>
            <a:prstGeom prst="stripedRightArrow">
              <a:avLst>
                <a:gd name="adj1" fmla="val 37961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503623" y="1905000"/>
              <a:ext cx="183345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6600"/>
                  </a:solidFill>
                </a:rPr>
                <a:t>Application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301906" y="4277380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Reordering </a:t>
            </a:r>
          </a:p>
          <a:p>
            <a:r>
              <a:rPr lang="en-US" b="1" dirty="0" smtClean="0"/>
              <a:t>Buffer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dirty="0" smtClean="0"/>
              <a:t>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72569"/>
            <a:ext cx="3886200" cy="41566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recv(p</a:t>
            </a:r>
            <a:r>
              <a:rPr lang="en-US" sz="2400" dirty="0" smtClean="0"/>
              <a:t>):</a:t>
            </a:r>
          </a:p>
          <a:p>
            <a:pPr>
              <a:buNone/>
            </a:pPr>
            <a:r>
              <a:rPr lang="en-US" sz="2400" dirty="0" smtClean="0"/>
              <a:t>	slot = </a:t>
            </a:r>
            <a:r>
              <a:rPr lang="en-US" sz="2400" dirty="0" err="1" smtClean="0"/>
              <a:t>p.sno</a:t>
            </a:r>
            <a:r>
              <a:rPr lang="en-US" sz="2400" dirty="0" smtClean="0"/>
              <a:t> – head</a:t>
            </a:r>
          </a:p>
          <a:p>
            <a:pPr>
              <a:buNone/>
            </a:pPr>
            <a:r>
              <a:rPr lang="en-US" sz="2400" dirty="0" smtClean="0"/>
              <a:t>	if (slot &gt; head + size):</a:t>
            </a:r>
          </a:p>
          <a:p>
            <a:pPr>
              <a:buNone/>
            </a:pPr>
            <a:r>
              <a:rPr lang="en-US" sz="2400" dirty="0" smtClean="0"/>
              <a:t>		drop</a:t>
            </a:r>
          </a:p>
          <a:p>
            <a:pPr>
              <a:buNone/>
            </a:pPr>
            <a:r>
              <a:rPr lang="en-US" sz="2400" dirty="0" smtClean="0"/>
              <a:t>	else:</a:t>
            </a:r>
          </a:p>
          <a:p>
            <a:pPr>
              <a:buNone/>
            </a:pPr>
            <a:r>
              <a:rPr lang="en-US" sz="2400" dirty="0" smtClean="0"/>
              <a:t>		new = </a:t>
            </a:r>
            <a:r>
              <a:rPr lang="en-US" sz="2400" dirty="0" err="1" smtClean="0"/>
              <a:t>isempty(slot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	if (new) add </a:t>
            </a:r>
            <a:r>
              <a:rPr lang="en-US" sz="2400" dirty="0" err="1" smtClean="0"/>
              <a:t>p</a:t>
            </a:r>
            <a:r>
              <a:rPr lang="en-US" sz="2400" dirty="0" smtClean="0"/>
              <a:t> to slot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ack</a:t>
            </a:r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if (slot == head and new)</a:t>
            </a:r>
          </a:p>
          <a:p>
            <a:pPr>
              <a:buNone/>
            </a:pPr>
            <a:r>
              <a:rPr lang="en-US" sz="2400" dirty="0" smtClean="0"/>
              <a:t>		deliver prefix to app</a:t>
            </a:r>
          </a:p>
          <a:p>
            <a:pPr>
              <a:buNone/>
            </a:pPr>
            <a:r>
              <a:rPr lang="en-US" sz="2400" dirty="0" smtClean="0"/>
              <a:t>		head = head+ </a:t>
            </a:r>
            <a:r>
              <a:rPr lang="en-US" sz="2400" dirty="0" err="1" smtClean="0"/>
              <a:t>len(prefix</a:t>
            </a:r>
            <a:r>
              <a:rPr lang="en-US" sz="2400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1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97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P4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03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P5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09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51500" y="2819400"/>
            <a:ext cx="990600" cy="9445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0300" y="3853934"/>
            <a:ext cx="86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ize =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3342" y="2450068"/>
            <a:ext cx="93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head= 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80100" y="2450068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head+ size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91000" y="8080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 smtClean="0"/>
              <a:t>head </a:t>
            </a:r>
            <a:r>
              <a:rPr lang="en-US" dirty="0" smtClean="0"/>
              <a:t>: </a:t>
            </a:r>
            <a:r>
              <a:rPr lang="en-US" dirty="0" err="1" smtClean="0"/>
              <a:t>sno</a:t>
            </a:r>
            <a:r>
              <a:rPr lang="en-US" dirty="0" smtClean="0"/>
              <a:t> of last delivered packet</a:t>
            </a:r>
          </a:p>
          <a:p>
            <a:pPr>
              <a:buNone/>
            </a:pPr>
            <a:r>
              <a:rPr lang="en-US" b="1" dirty="0" smtClean="0"/>
              <a:t>size</a:t>
            </a:r>
            <a:r>
              <a:rPr lang="en-US" dirty="0" smtClean="0"/>
              <a:t>: length of reordering queue</a:t>
            </a:r>
          </a:p>
          <a:p>
            <a:r>
              <a:rPr lang="en-US" b="1" dirty="0" smtClean="0"/>
              <a:t>slot</a:t>
            </a:r>
            <a:r>
              <a:rPr lang="en-US" dirty="0" smtClean="0"/>
              <a:t>: position to insert new packet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301906" y="4277380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Reordering </a:t>
            </a:r>
          </a:p>
          <a:p>
            <a:r>
              <a:rPr lang="en-US" b="1" dirty="0" smtClean="0"/>
              <a:t>Buffer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T=0-1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4950" y="1219200"/>
          <a:ext cx="10477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1150" y="1219200"/>
          <a:ext cx="32956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/>
                <a:gridCol w="1098550"/>
                <a:gridCol w="109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Ack’d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762000"/>
            <a:ext cx="1936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 Queue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773668"/>
            <a:ext cx="106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Sender</a:t>
            </a:r>
            <a:endParaRPr lang="en-US" sz="2400" dirty="0"/>
          </a:p>
        </p:txBody>
      </p:sp>
      <p:grpSp>
        <p:nvGrpSpPr>
          <p:cNvPr id="3" name="Group 12"/>
          <p:cNvGrpSpPr/>
          <p:nvPr/>
        </p:nvGrpSpPr>
        <p:grpSpPr>
          <a:xfrm>
            <a:off x="4643734" y="1600200"/>
            <a:ext cx="747416" cy="2209800"/>
            <a:chOff x="4643734" y="1600200"/>
            <a:chExt cx="747416" cy="2209800"/>
          </a:xfrm>
        </p:grpSpPr>
        <p:sp>
          <p:nvSpPr>
            <p:cNvPr id="9" name="Rectangle 8"/>
            <p:cNvSpPr/>
            <p:nvPr/>
          </p:nvSpPr>
          <p:spPr>
            <a:xfrm>
              <a:off x="5105400" y="1600200"/>
              <a:ext cx="285750" cy="22098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56449" y="2427649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sp>
        <p:nvSpPr>
          <p:cNvPr id="14" name="Left Arrow 13"/>
          <p:cNvSpPr/>
          <p:nvPr/>
        </p:nvSpPr>
        <p:spPr>
          <a:xfrm>
            <a:off x="2552700" y="1524000"/>
            <a:ext cx="723900" cy="44016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76600" y="1447800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1143</Words>
  <Application>Microsoft Macintosh PowerPoint</Application>
  <PresentationFormat>On-screen Show (4:3)</PresentationFormat>
  <Paragraphs>676</Paragraphs>
  <Slides>21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6.033 Lecture 11 Congestion Control</vt:lpstr>
      <vt:lpstr>Recap: At Least Once Delivery</vt:lpstr>
      <vt:lpstr>Exponentially Weighted Moving Average (EWMA)</vt:lpstr>
      <vt:lpstr>Sliding Window in Action</vt:lpstr>
      <vt:lpstr>Sliding Window in Action</vt:lpstr>
      <vt:lpstr>Still may wait</vt:lpstr>
      <vt:lpstr>Reordering</vt:lpstr>
      <vt:lpstr>Reordering</vt:lpstr>
      <vt:lpstr>T=0-1</vt:lpstr>
      <vt:lpstr>T=1-2</vt:lpstr>
      <vt:lpstr>T=1-2</vt:lpstr>
      <vt:lpstr>T=1-2</vt:lpstr>
      <vt:lpstr>T=1-2</vt:lpstr>
      <vt:lpstr>T=2-3</vt:lpstr>
      <vt:lpstr>T=2-3</vt:lpstr>
      <vt:lpstr>T=3-4</vt:lpstr>
      <vt:lpstr>T=3-4</vt:lpstr>
      <vt:lpstr>T=3-4</vt:lpstr>
      <vt:lpstr>T=4-5</vt:lpstr>
      <vt:lpstr>T=5-6</vt:lpstr>
      <vt:lpstr>T=6-7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6.033 Lecture 12 E2E Layer</dc:title>
  <dc:creator>Sam Madden</dc:creator>
  <cp:lastModifiedBy>Sam Madden</cp:lastModifiedBy>
  <cp:revision>18</cp:revision>
  <cp:lastPrinted>2010-03-10T16:31:07Z</cp:lastPrinted>
  <dcterms:created xsi:type="dcterms:W3CDTF">2010-03-10T13:22:15Z</dcterms:created>
  <dcterms:modified xsi:type="dcterms:W3CDTF">2010-03-10T18:40:32Z</dcterms:modified>
</cp:coreProperties>
</file>