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2055" autoAdjust="0"/>
  </p:normalViewPr>
  <p:slideViewPr>
    <p:cSldViewPr snapToObjects="1">
      <p:cViewPr>
        <p:scale>
          <a:sx n="100" d="100"/>
          <a:sy n="100" d="100"/>
        </p:scale>
        <p:origin x="-1592" y="-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42"/>
  <c:chart>
    <c:title>
      <c:tx>
        <c:rich>
          <a:bodyPr/>
          <a:lstStyle/>
          <a:p>
            <a:pPr>
              <a:defRPr lang="en-US"/>
            </a:pPr>
            <a:r>
              <a:rPr lang="en-US"/>
              <a:t>Estimating RTT with EWMA</a:t>
            </a:r>
          </a:p>
        </c:rich>
      </c:tx>
      <c:layout>
        <c:manualLayout>
          <c:xMode val="edge"/>
          <c:yMode val="edge"/>
          <c:x val="0.313884716572751"/>
          <c:y val="0.0"/>
        </c:manualLayout>
      </c:layout>
    </c:title>
    <c:plotArea>
      <c:layout>
        <c:manualLayout>
          <c:layoutTarget val="inner"/>
          <c:xMode val="edge"/>
          <c:yMode val="edge"/>
          <c:x val="0.116126319965818"/>
          <c:y val="0.0239547038327526"/>
          <c:w val="0.883873680034182"/>
          <c:h val="0.791150460745688"/>
        </c:manualLayout>
      </c:layout>
      <c:lineChart>
        <c:grouping val="standard"/>
        <c:ser>
          <c:idx val="0"/>
          <c:order val="0"/>
          <c:tx>
            <c:strRef>
              <c:f>Sheet1!$A$1</c:f>
              <c:strCache>
                <c:ptCount val="1"/>
                <c:pt idx="0">
                  <c:v>Raw Samples</c:v>
                </c:pt>
              </c:strCache>
            </c:strRef>
          </c:tx>
          <c:val>
            <c:numRef>
              <c:f>Sheet1!$A$2:$A$16</c:f>
              <c:numCache>
                <c:formatCode>General</c:formatCode>
                <c:ptCount val="15"/>
                <c:pt idx="0">
                  <c:v>12.0</c:v>
                </c:pt>
                <c:pt idx="1">
                  <c:v>17.0</c:v>
                </c:pt>
                <c:pt idx="2">
                  <c:v>25.0</c:v>
                </c:pt>
                <c:pt idx="3">
                  <c:v>16.0</c:v>
                </c:pt>
                <c:pt idx="4">
                  <c:v>22.0</c:v>
                </c:pt>
                <c:pt idx="5">
                  <c:v>12.0</c:v>
                </c:pt>
                <c:pt idx="6">
                  <c:v>24.0</c:v>
                </c:pt>
                <c:pt idx="7">
                  <c:v>33.0</c:v>
                </c:pt>
                <c:pt idx="8">
                  <c:v>9.0</c:v>
                </c:pt>
                <c:pt idx="9">
                  <c:v>11.0</c:v>
                </c:pt>
                <c:pt idx="10">
                  <c:v>18.0</c:v>
                </c:pt>
                <c:pt idx="11">
                  <c:v>4.0</c:v>
                </c:pt>
                <c:pt idx="12">
                  <c:v>5.0</c:v>
                </c:pt>
                <c:pt idx="13">
                  <c:v>9.0</c:v>
                </c:pt>
                <c:pt idx="14">
                  <c:v>15.0</c:v>
                </c:pt>
              </c:numCache>
            </c:numRef>
          </c:val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a = 1/8</c:v>
                </c:pt>
              </c:strCache>
            </c:strRef>
          </c:tx>
          <c:val>
            <c:numRef>
              <c:f>Sheet1!$B$2:$B$16</c:f>
              <c:numCache>
                <c:formatCode>General</c:formatCode>
                <c:ptCount val="15"/>
                <c:pt idx="0">
                  <c:v>12.0</c:v>
                </c:pt>
                <c:pt idx="1">
                  <c:v>12.625</c:v>
                </c:pt>
                <c:pt idx="2">
                  <c:v>14.171875</c:v>
                </c:pt>
                <c:pt idx="3">
                  <c:v>14.400390625</c:v>
                </c:pt>
                <c:pt idx="4">
                  <c:v>15.350341796875</c:v>
                </c:pt>
                <c:pt idx="5">
                  <c:v>14.93154907226562</c:v>
                </c:pt>
                <c:pt idx="6">
                  <c:v>16.06510543823242</c:v>
                </c:pt>
                <c:pt idx="7">
                  <c:v>18.18196725845337</c:v>
                </c:pt>
                <c:pt idx="8">
                  <c:v>17.0342213511467</c:v>
                </c:pt>
                <c:pt idx="9">
                  <c:v>16.27994368225336</c:v>
                </c:pt>
                <c:pt idx="10">
                  <c:v>16.4949507219717</c:v>
                </c:pt>
                <c:pt idx="11">
                  <c:v>14.93308188172523</c:v>
                </c:pt>
                <c:pt idx="12">
                  <c:v>13.69144664650958</c:v>
                </c:pt>
                <c:pt idx="13">
                  <c:v>13.10501581569588</c:v>
                </c:pt>
                <c:pt idx="14">
                  <c:v>13.3418888387339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 = 1/2</c:v>
                </c:pt>
              </c:strCache>
            </c:strRef>
          </c:tx>
          <c:val>
            <c:numRef>
              <c:f>Sheet1!$D$2:$D$16</c:f>
              <c:numCache>
                <c:formatCode>General</c:formatCode>
                <c:ptCount val="15"/>
                <c:pt idx="0">
                  <c:v>12.0</c:v>
                </c:pt>
                <c:pt idx="1">
                  <c:v>14.5</c:v>
                </c:pt>
                <c:pt idx="2">
                  <c:v>19.75</c:v>
                </c:pt>
                <c:pt idx="3">
                  <c:v>17.875</c:v>
                </c:pt>
                <c:pt idx="4">
                  <c:v>19.9375</c:v>
                </c:pt>
                <c:pt idx="5">
                  <c:v>15.96875</c:v>
                </c:pt>
                <c:pt idx="6">
                  <c:v>19.984375</c:v>
                </c:pt>
                <c:pt idx="7">
                  <c:v>26.4921875</c:v>
                </c:pt>
                <c:pt idx="8">
                  <c:v>17.74609375</c:v>
                </c:pt>
                <c:pt idx="9">
                  <c:v>14.373046875</c:v>
                </c:pt>
                <c:pt idx="10">
                  <c:v>16.1865234375</c:v>
                </c:pt>
                <c:pt idx="11">
                  <c:v>10.09326171875</c:v>
                </c:pt>
                <c:pt idx="12">
                  <c:v>7.546630859374997</c:v>
                </c:pt>
                <c:pt idx="13">
                  <c:v>8.273315429687498</c:v>
                </c:pt>
                <c:pt idx="14">
                  <c:v>11.63665771484375</c:v>
                </c:pt>
              </c:numCache>
            </c:numRef>
          </c:val>
        </c:ser>
        <c:marker val="1"/>
        <c:axId val="494622216"/>
        <c:axId val="494629576"/>
      </c:lineChart>
      <c:catAx>
        <c:axId val="4946222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Sample No.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lang="en-US"/>
            </a:pPr>
            <a:endParaRPr lang="ja-JP"/>
          </a:p>
        </c:txPr>
        <c:crossAx val="494629576"/>
        <c:crosses val="autoZero"/>
        <c:auto val="1"/>
        <c:lblAlgn val="ctr"/>
        <c:lblOffset val="100"/>
      </c:catAx>
      <c:valAx>
        <c:axId val="49462957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RTT (ms)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ja-JP"/>
          </a:p>
        </c:txPr>
        <c:crossAx val="494622216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>
                <a:latin typeface="Symbol" charset="2"/>
                <a:cs typeface="Symbol" charset="2"/>
              </a:defRPr>
            </a:pPr>
            <a:endParaRPr lang="ja-JP"/>
          </a:p>
        </c:txPr>
      </c:legendEntry>
      <c:legendEntry>
        <c:idx val="2"/>
        <c:txPr>
          <a:bodyPr/>
          <a:lstStyle/>
          <a:p>
            <a:pPr>
              <a:defRPr>
                <a:latin typeface="Symbol" charset="2"/>
                <a:cs typeface="Symbol" charset="2"/>
              </a:defRPr>
            </a:pPr>
            <a:endParaRPr lang="ja-JP"/>
          </a:p>
        </c:txPr>
      </c:legendEntry>
      <c:layout>
        <c:manualLayout>
          <c:xMode val="edge"/>
          <c:yMode val="edge"/>
          <c:x val="0.675104955778632"/>
          <c:y val="0.122986913221213"/>
          <c:w val="0.273058551330373"/>
          <c:h val="0.264043423687893"/>
        </c:manualLayout>
      </c:layout>
      <c:txPr>
        <a:bodyPr/>
        <a:lstStyle/>
        <a:p>
          <a:pPr>
            <a:defRPr lang="en-US"/>
          </a:pPr>
          <a:endParaRPr lang="ja-JP"/>
        </a:p>
      </c:txPr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A7D58-433E-2D4C-918D-AC15B7D9ABD3}" type="datetimeFigureOut">
              <a:rPr lang="en-US" altLang="ja-JP" smtClean="0"/>
              <a:pPr/>
              <a:t>10.3.8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64CC7-7D79-6F47-AF4C-3836D1FAE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2D080-9F3F-8043-8870-022CEE43530B}" type="slidenum">
              <a:rPr lang="en-US">
                <a:latin typeface="Times New Roman" charset="0"/>
              </a:rPr>
              <a:pPr/>
              <a:t>5</a:t>
            </a:fld>
            <a:endParaRPr lang="en-US">
              <a:latin typeface="Times New Roman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52A43A-6EF3-704B-837C-3AFC53A1F839}" type="slidenum">
              <a:rPr lang="en-US">
                <a:latin typeface="Times New Roman" charset="0"/>
              </a:rPr>
              <a:pPr/>
              <a:t>6</a:t>
            </a:fld>
            <a:endParaRPr lang="en-US">
              <a:latin typeface="Times New Roman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52A43A-6EF3-704B-837C-3AFC53A1F839}" type="slidenum">
              <a:rPr lang="en-US">
                <a:latin typeface="Times New Roman" charset="0"/>
              </a:rPr>
              <a:pPr/>
              <a:t>7</a:t>
            </a:fld>
            <a:endParaRPr lang="en-US">
              <a:latin typeface="Times New Roman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A422-2160-604D-A788-C0383C228F69}" type="datetimeFigureOut">
              <a:rPr lang="en-US" altLang="ja-JP" smtClean="0"/>
              <a:pPr/>
              <a:t>10.3.8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18DB-BFD2-D941-BA61-C225180D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A422-2160-604D-A788-C0383C228F69}" type="datetimeFigureOut">
              <a:rPr lang="en-US" altLang="ja-JP" smtClean="0"/>
              <a:pPr/>
              <a:t>10.3.8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18DB-BFD2-D941-BA61-C225180D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A422-2160-604D-A788-C0383C228F69}" type="datetimeFigureOut">
              <a:rPr lang="en-US" altLang="ja-JP" smtClean="0"/>
              <a:pPr/>
              <a:t>10.3.8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18DB-BFD2-D941-BA61-C225180D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A422-2160-604D-A788-C0383C228F69}" type="datetimeFigureOut">
              <a:rPr lang="en-US" altLang="ja-JP" smtClean="0"/>
              <a:pPr/>
              <a:t>10.3.8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18DB-BFD2-D941-BA61-C225180D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A422-2160-604D-A788-C0383C228F69}" type="datetimeFigureOut">
              <a:rPr lang="en-US" altLang="ja-JP" smtClean="0"/>
              <a:pPr/>
              <a:t>10.3.8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18DB-BFD2-D941-BA61-C225180D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A422-2160-604D-A788-C0383C228F69}" type="datetimeFigureOut">
              <a:rPr lang="en-US" altLang="ja-JP" smtClean="0"/>
              <a:pPr/>
              <a:t>10.3.8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18DB-BFD2-D941-BA61-C225180D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A422-2160-604D-A788-C0383C228F69}" type="datetimeFigureOut">
              <a:rPr lang="en-US" altLang="ja-JP" smtClean="0"/>
              <a:pPr/>
              <a:t>10.3.8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18DB-BFD2-D941-BA61-C225180D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A422-2160-604D-A788-C0383C228F69}" type="datetimeFigureOut">
              <a:rPr lang="en-US" altLang="ja-JP" smtClean="0"/>
              <a:pPr/>
              <a:t>10.3.8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18DB-BFD2-D941-BA61-C225180D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A422-2160-604D-A788-C0383C228F69}" type="datetimeFigureOut">
              <a:rPr lang="en-US" altLang="ja-JP" smtClean="0"/>
              <a:pPr/>
              <a:t>10.3.8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18DB-BFD2-D941-BA61-C225180D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A422-2160-604D-A788-C0383C228F69}" type="datetimeFigureOut">
              <a:rPr lang="en-US" altLang="ja-JP" smtClean="0"/>
              <a:pPr/>
              <a:t>10.3.8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18DB-BFD2-D941-BA61-C225180D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A422-2160-604D-A788-C0383C228F69}" type="datetimeFigureOut">
              <a:rPr lang="en-US" altLang="ja-JP" smtClean="0"/>
              <a:pPr/>
              <a:t>10.3.8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18DB-BFD2-D941-BA61-C225180D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6A422-2160-604D-A788-C0383C228F69}" type="datetimeFigureOut">
              <a:rPr lang="en-US" altLang="ja-JP" smtClean="0"/>
              <a:pPr/>
              <a:t>10.3.8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318DB-BFD2-D941-BA61-C225180D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526494"/>
            <a:ext cx="7772400" cy="1470025"/>
          </a:xfrm>
        </p:spPr>
        <p:txBody>
          <a:bodyPr/>
          <a:lstStyle/>
          <a:p>
            <a:r>
              <a:rPr lang="en-US" dirty="0" smtClean="0"/>
              <a:t>6.033 Lecture </a:t>
            </a:r>
            <a:r>
              <a:rPr lang="en-US" dirty="0" smtClean="0"/>
              <a:t>10</a:t>
            </a:r>
            <a:br>
              <a:rPr lang="en-US" dirty="0" smtClean="0"/>
            </a:br>
            <a:r>
              <a:rPr lang="en-US" dirty="0" smtClean="0"/>
              <a:t>Layering and Reliability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1996519"/>
            <a:ext cx="64008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March </a:t>
            </a:r>
            <a:r>
              <a:rPr lang="en-US" dirty="0" smtClean="0"/>
              <a:t>8, 2010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7873"/>
            <a:ext cx="4572000" cy="17543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Key Ideas:</a:t>
            </a:r>
          </a:p>
          <a:p>
            <a:pPr>
              <a:buFontTx/>
              <a:buChar char="-"/>
            </a:pPr>
            <a:r>
              <a:rPr lang="en-US" dirty="0" smtClean="0"/>
              <a:t> 3 Layer Network </a:t>
            </a:r>
          </a:p>
          <a:p>
            <a:pPr>
              <a:buFontTx/>
              <a:buChar char="-"/>
            </a:pPr>
            <a:r>
              <a:rPr lang="en-US" dirty="0" smtClean="0"/>
              <a:t> At least once delivery</a:t>
            </a:r>
          </a:p>
          <a:p>
            <a:pPr>
              <a:buFontTx/>
              <a:buChar char="-"/>
            </a:pPr>
            <a:r>
              <a:rPr lang="en-US" dirty="0" smtClean="0"/>
              <a:t> At most once delivery</a:t>
            </a:r>
          </a:p>
          <a:p>
            <a:pPr>
              <a:buFontTx/>
              <a:buChar char="-"/>
            </a:pPr>
            <a:r>
              <a:rPr lang="en-US" dirty="0" smtClean="0"/>
              <a:t> Sliding window protocol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  <p:pic>
        <p:nvPicPr>
          <p:cNvPr id="7" name="Picture 6" descr="grades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-152400" y="2731532"/>
            <a:ext cx="8991600" cy="4495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0100" y="2362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Quiz 1 Scores</a:t>
            </a:r>
            <a:endParaRPr kumimoji="1" lang="ja-JP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800100" y="0"/>
            <a:ext cx="70675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slides:   http</a:t>
            </a:r>
            <a:r>
              <a:rPr lang="en-US" altLang="ja-JP" dirty="0" smtClean="0"/>
              <a:t>://mit.edu/6.033/www/assignments/lec10.pdf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End-to-end Interface</a:t>
            </a:r>
            <a:endParaRPr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3810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u="sng" dirty="0" err="1" smtClean="0"/>
              <a:t>Src</a:t>
            </a:r>
            <a:endParaRPr lang="en-US" altLang="ja-JP" u="sng" dirty="0" smtClean="0"/>
          </a:p>
          <a:p>
            <a:pPr>
              <a:buNone/>
            </a:pPr>
            <a:r>
              <a:rPr lang="en-US" altLang="ja-JP" sz="2400" dirty="0" err="1" smtClean="0">
                <a:latin typeface="Courier"/>
              </a:rPr>
              <a:t>conn</a:t>
            </a:r>
            <a:r>
              <a:rPr lang="en-US" altLang="ja-JP" sz="2400" dirty="0" smtClean="0">
                <a:latin typeface="Courier"/>
              </a:rPr>
              <a:t>=</a:t>
            </a:r>
            <a:r>
              <a:rPr lang="en-US" altLang="ja-JP" sz="2400" dirty="0" err="1" smtClean="0">
                <a:latin typeface="Courier"/>
              </a:rPr>
              <a:t>open_stream(dest,port</a:t>
            </a:r>
            <a:r>
              <a:rPr lang="en-US" altLang="ja-JP" sz="2400" dirty="0" smtClean="0">
                <a:latin typeface="Courier"/>
              </a:rPr>
              <a:t>)</a:t>
            </a:r>
          </a:p>
          <a:p>
            <a:pPr>
              <a:buNone/>
            </a:pPr>
            <a:r>
              <a:rPr lang="en-US" altLang="ja-JP" sz="2400" dirty="0" smtClean="0">
                <a:latin typeface="Courier"/>
              </a:rPr>
              <a:t>send(conn,bytes1)</a:t>
            </a:r>
          </a:p>
          <a:p>
            <a:pPr>
              <a:buNone/>
            </a:pPr>
            <a:r>
              <a:rPr lang="en-US" altLang="ja-JP" sz="2400" dirty="0" smtClean="0">
                <a:latin typeface="Courier"/>
              </a:rPr>
              <a:t>send(conn,bytes2)</a:t>
            </a:r>
          </a:p>
          <a:p>
            <a:pPr>
              <a:buNone/>
            </a:pPr>
            <a:r>
              <a:rPr lang="en-US" altLang="ja-JP" sz="2400" dirty="0" err="1" smtClean="0">
                <a:latin typeface="Courier"/>
              </a:rPr>
              <a:t>close_stream(conn</a:t>
            </a:r>
            <a:r>
              <a:rPr lang="en-US" altLang="ja-JP" sz="2400" dirty="0" smtClean="0">
                <a:latin typeface="Courier"/>
              </a:rPr>
              <a:t>)</a:t>
            </a:r>
            <a:endParaRPr lang="ja-JP" altLang="en-US" sz="2400" dirty="0">
              <a:latin typeface="Courier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1981200"/>
            <a:ext cx="381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ja-JP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Dest</a:t>
            </a:r>
            <a:endParaRPr kumimoji="0" lang="en-US" altLang="ja-JP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+mn-cs"/>
              </a:rPr>
              <a:t>conn</a:t>
            </a:r>
            <a:r>
              <a:rPr kumimoji="0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+mn-cs"/>
              </a:rPr>
              <a:t>= </a:t>
            </a:r>
            <a:r>
              <a:rPr kumimoji="0" lang="en-US" altLang="ja-JP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+mn-cs"/>
              </a:rPr>
              <a:t>listen(port</a:t>
            </a:r>
            <a:r>
              <a:rPr kumimoji="0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+mn-cs"/>
              </a:rPr>
              <a:t>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+mn-cs"/>
              </a:rPr>
              <a:t>bytes=</a:t>
            </a:r>
            <a:r>
              <a:rPr kumimoji="0" lang="en-US" altLang="ja-JP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+mn-cs"/>
              </a:rPr>
              <a:t>recv(conn</a:t>
            </a:r>
            <a:r>
              <a:rPr kumimoji="0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+mn-cs"/>
              </a:rPr>
              <a:t>)</a:t>
            </a:r>
            <a:endParaRPr kumimoji="0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RTT Is Variable</a:t>
            </a:r>
            <a:endParaRPr lang="en-US" dirty="0"/>
          </a:p>
        </p:txBody>
      </p:sp>
      <p:pic>
        <p:nvPicPr>
          <p:cNvPr id="5" name="Content Placeholder 4" descr="Figure 0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3834" r="-13834"/>
              <a:stretch>
                <a:fillRect/>
              </a:stretch>
            </p:blipFill>
          </mc:Choice>
          <mc:Fallback>
            <p:blipFill>
              <a:blip r:embed="rId3"/>
              <a:srcRect l="-13834" r="-13834"/>
              <a:stretch>
                <a:fillRect/>
              </a:stretch>
            </p:blipFill>
          </mc:Fallback>
        </mc:AlternateContent>
        <p:spPr>
          <a:xfrm>
            <a:off x="-914400" y="838200"/>
            <a:ext cx="10530192" cy="5791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Exponentially Weighted Moving Average (EWMA)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measure = new RTT measurement</a:t>
            </a:r>
          </a:p>
          <a:p>
            <a:pPr>
              <a:spcBef>
                <a:spcPts val="0"/>
              </a:spcBef>
              <a:buNone/>
            </a:pPr>
            <a:r>
              <a:rPr lang="en-US" dirty="0" err="1" smtClean="0"/>
              <a:t>rtt</a:t>
            </a:r>
            <a:r>
              <a:rPr lang="en-US" dirty="0" smtClean="0"/>
              <a:t> = </a:t>
            </a:r>
            <a:r>
              <a:rPr lang="en-US" dirty="0" err="1" smtClean="0"/>
              <a:t>α(measure</a:t>
            </a:r>
            <a:r>
              <a:rPr lang="en-US" dirty="0" smtClean="0"/>
              <a:t>)  +  (1-α)(rtt)   ; </a:t>
            </a:r>
            <a:r>
              <a:rPr lang="en-US" dirty="0" err="1" smtClean="0"/>
              <a:t>α</a:t>
            </a:r>
            <a:r>
              <a:rPr lang="en-US" dirty="0" smtClean="0"/>
              <a:t> = 1/8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imeout = </a:t>
            </a:r>
            <a:r>
              <a:rPr lang="en-US" dirty="0" err="1" smtClean="0"/>
              <a:t>β</a:t>
            </a:r>
            <a:r>
              <a:rPr lang="en-US" dirty="0" smtClean="0"/>
              <a:t> * </a:t>
            </a:r>
            <a:r>
              <a:rPr lang="en-US" dirty="0" err="1" smtClean="0"/>
              <a:t>rtt</a:t>
            </a:r>
            <a:r>
              <a:rPr lang="en-US" dirty="0" smtClean="0"/>
              <a:t> ; </a:t>
            </a:r>
            <a:r>
              <a:rPr lang="en-US" dirty="0" err="1" smtClean="0"/>
              <a:t>β</a:t>
            </a:r>
            <a:r>
              <a:rPr lang="en-US" dirty="0" smtClean="0"/>
              <a:t> = 2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1295400" y="2286000"/>
          <a:ext cx="6553200" cy="4456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  <p:bldGraphic spid="4" grpId="1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2"/>
          <p:cNvSpPr>
            <a:spLocks noChangeShapeType="1"/>
          </p:cNvSpPr>
          <p:nvPr/>
        </p:nvSpPr>
        <p:spPr bwMode="auto">
          <a:xfrm>
            <a:off x="1143000" y="2516188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1066800" y="4344988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81000" y="2252663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Sndr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81000" y="4081463"/>
            <a:ext cx="77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Rcvr</a:t>
            </a: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1371600" y="2516188"/>
            <a:ext cx="838200" cy="18288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1371600" y="2287588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1600200" y="2287588"/>
            <a:ext cx="0" cy="1524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1757363" y="2287588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1985963" y="2287588"/>
            <a:ext cx="0" cy="1524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2138363" y="2287588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2366963" y="2287588"/>
            <a:ext cx="0" cy="1524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1757363" y="2516188"/>
            <a:ext cx="803275" cy="18256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2062163" y="2516188"/>
            <a:ext cx="838200" cy="18288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2490788" y="2513013"/>
            <a:ext cx="838200" cy="18288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2490788" y="2284413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2719388" y="2284413"/>
            <a:ext cx="0" cy="1524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2835275" y="2513013"/>
            <a:ext cx="838200" cy="18288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939" name="Line 19"/>
          <p:cNvSpPr>
            <a:spLocks noChangeShapeType="1"/>
          </p:cNvSpPr>
          <p:nvPr/>
        </p:nvSpPr>
        <p:spPr bwMode="auto">
          <a:xfrm flipV="1">
            <a:off x="2209800" y="2516188"/>
            <a:ext cx="990600" cy="1828800"/>
          </a:xfrm>
          <a:prstGeom prst="line">
            <a:avLst/>
          </a:prstGeom>
          <a:noFill/>
          <a:ln w="9525">
            <a:solidFill>
              <a:srgbClr val="333333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2835275" y="2284413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>
            <a:off x="3063875" y="2284413"/>
            <a:ext cx="0" cy="1524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942" name="Text Box 22"/>
          <p:cNvSpPr txBox="1">
            <a:spLocks noChangeArrowheads="1"/>
          </p:cNvSpPr>
          <p:nvPr/>
        </p:nvSpPr>
        <p:spPr bwMode="auto">
          <a:xfrm>
            <a:off x="1219200" y="1193800"/>
            <a:ext cx="2157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Trebuchet MS" charset="0"/>
              </a:rPr>
              <a:t>window = 1-5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1343025" y="1909763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rebuchet MS" charset="0"/>
              </a:rPr>
              <a:t>1</a:t>
            </a: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1758950" y="1906588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rebuchet MS" charset="0"/>
              </a:rPr>
              <a:t>2</a:t>
            </a: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2095500" y="1905000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rebuchet MS" charset="0"/>
              </a:rPr>
              <a:t>3</a:t>
            </a: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2474913" y="1895475"/>
            <a:ext cx="407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rebuchet MS" charset="0"/>
              </a:rPr>
              <a:t>4</a:t>
            </a:r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2825750" y="1912938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rebuchet MS" charset="0"/>
              </a:rPr>
              <a:t>5</a:t>
            </a: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1938338" y="4430713"/>
            <a:ext cx="62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Trebuchet MS" charset="0"/>
              </a:rPr>
              <a:t>p1</a:t>
            </a:r>
          </a:p>
        </p:txBody>
      </p:sp>
      <p:sp>
        <p:nvSpPr>
          <p:cNvPr id="721949" name="Text Box 29"/>
          <p:cNvSpPr txBox="1">
            <a:spLocks noChangeArrowheads="1"/>
          </p:cNvSpPr>
          <p:nvPr/>
        </p:nvSpPr>
        <p:spPr bwMode="auto">
          <a:xfrm>
            <a:off x="2527300" y="2725738"/>
            <a:ext cx="62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Trebuchet MS" charset="0"/>
              </a:rPr>
              <a:t>a1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201988" y="1920875"/>
            <a:ext cx="838200" cy="2420938"/>
            <a:chOff x="2017" y="822"/>
            <a:chExt cx="528" cy="1525"/>
          </a:xfrm>
        </p:grpSpPr>
        <p:sp>
          <p:nvSpPr>
            <p:cNvPr id="45094" name="Line 32"/>
            <p:cNvSpPr>
              <a:spLocks noChangeShapeType="1"/>
            </p:cNvSpPr>
            <p:nvPr/>
          </p:nvSpPr>
          <p:spPr bwMode="auto">
            <a:xfrm>
              <a:off x="2017" y="1195"/>
              <a:ext cx="528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5" name="Rectangle 33"/>
            <p:cNvSpPr>
              <a:spLocks noChangeArrowheads="1"/>
            </p:cNvSpPr>
            <p:nvPr/>
          </p:nvSpPr>
          <p:spPr bwMode="auto">
            <a:xfrm>
              <a:off x="2017" y="1051"/>
              <a:ext cx="19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6" name="Text Box 34"/>
            <p:cNvSpPr txBox="1">
              <a:spLocks noChangeArrowheads="1"/>
            </p:cNvSpPr>
            <p:nvPr/>
          </p:nvSpPr>
          <p:spPr bwMode="auto">
            <a:xfrm>
              <a:off x="2017" y="822"/>
              <a:ext cx="25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rebuchet MS" charset="0"/>
                </a:rPr>
                <a:t>6</a:t>
              </a:r>
            </a:p>
          </p:txBody>
        </p:sp>
      </p:grpSp>
      <p:sp>
        <p:nvSpPr>
          <p:cNvPr id="721955" name="Rectangle 35"/>
          <p:cNvSpPr>
            <a:spLocks noChangeArrowheads="1"/>
          </p:cNvSpPr>
          <p:nvPr/>
        </p:nvSpPr>
        <p:spPr bwMode="auto">
          <a:xfrm>
            <a:off x="1323975" y="1639888"/>
            <a:ext cx="1839913" cy="874712"/>
          </a:xfrm>
          <a:prstGeom prst="rect">
            <a:avLst/>
          </a:prstGeom>
          <a:solidFill>
            <a:schemeClr val="hlink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8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Sliding Window in Action</a:t>
            </a:r>
          </a:p>
        </p:txBody>
      </p:sp>
      <p:sp>
        <p:nvSpPr>
          <p:cNvPr id="44" name="Text Box 22"/>
          <p:cNvSpPr txBox="1">
            <a:spLocks noChangeArrowheads="1"/>
          </p:cNvSpPr>
          <p:nvPr/>
        </p:nvSpPr>
        <p:spPr bwMode="auto">
          <a:xfrm>
            <a:off x="1752600" y="1203325"/>
            <a:ext cx="2157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Trebuchet MS" charset="0"/>
              </a:rPr>
              <a:t>window = 2-6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2339975" y="2516188"/>
            <a:ext cx="1241425" cy="2284412"/>
            <a:chOff x="1685" y="1182"/>
            <a:chExt cx="782" cy="1439"/>
          </a:xfrm>
        </p:grpSpPr>
        <p:sp>
          <p:nvSpPr>
            <p:cNvPr id="45091" name="Line 37"/>
            <p:cNvSpPr>
              <a:spLocks noChangeShapeType="1"/>
            </p:cNvSpPr>
            <p:nvPr/>
          </p:nvSpPr>
          <p:spPr bwMode="auto">
            <a:xfrm flipV="1">
              <a:off x="1840" y="1182"/>
              <a:ext cx="624" cy="115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2" name="Text Box 38"/>
            <p:cNvSpPr txBox="1">
              <a:spLocks noChangeArrowheads="1"/>
            </p:cNvSpPr>
            <p:nvPr/>
          </p:nvSpPr>
          <p:spPr bwMode="auto">
            <a:xfrm>
              <a:off x="2075" y="1315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  <a:latin typeface="Trebuchet MS" charset="0"/>
                </a:rPr>
                <a:t>a2</a:t>
              </a:r>
            </a:p>
          </p:txBody>
        </p:sp>
        <p:sp>
          <p:nvSpPr>
            <p:cNvPr id="45093" name="Text Box 39"/>
            <p:cNvSpPr txBox="1">
              <a:spLocks noChangeArrowheads="1"/>
            </p:cNvSpPr>
            <p:nvPr/>
          </p:nvSpPr>
          <p:spPr bwMode="auto">
            <a:xfrm>
              <a:off x="1685" y="2371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latin typeface="Trebuchet MS" charset="0"/>
                </a:rPr>
                <a:t>p2</a:t>
              </a:r>
              <a:endParaRPr lang="en-US" sz="2000" dirty="0">
                <a:solidFill>
                  <a:srgbClr val="FF0000"/>
                </a:solidFill>
                <a:latin typeface="Trebuchet MS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03941 -2.96296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219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939" grpId="0" animBg="1"/>
      <p:bldP spid="721942" grpId="0"/>
      <p:bldP spid="721942" grpId="1"/>
      <p:bldP spid="721949" grpId="0"/>
      <p:bldP spid="721955" grpId="0" animBg="1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1143000" y="2516188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1066800" y="4344988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81000" y="2252663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Sndr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81000" y="4081463"/>
            <a:ext cx="77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Rcvr</a:t>
            </a: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1371600" y="2516188"/>
            <a:ext cx="838200" cy="18288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1371600" y="2287588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1600200" y="2287588"/>
            <a:ext cx="0" cy="1524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1757363" y="2287588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1985963" y="2287588"/>
            <a:ext cx="0" cy="1524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2138363" y="2287588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2366963" y="2287588"/>
            <a:ext cx="0" cy="1524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1757363" y="2516188"/>
            <a:ext cx="803275" cy="18256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2062163" y="2516188"/>
            <a:ext cx="838200" cy="18288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2490788" y="2513013"/>
            <a:ext cx="838200" cy="18288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2490788" y="2284413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2719388" y="2284413"/>
            <a:ext cx="0" cy="1524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>
            <a:off x="2835275" y="2513013"/>
            <a:ext cx="838200" cy="18288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 flipV="1">
            <a:off x="2209800" y="2516188"/>
            <a:ext cx="990600" cy="1828800"/>
          </a:xfrm>
          <a:prstGeom prst="line">
            <a:avLst/>
          </a:prstGeom>
          <a:noFill/>
          <a:ln w="9525">
            <a:solidFill>
              <a:srgbClr val="333333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2835275" y="2284413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>
            <a:off x="3063875" y="2284413"/>
            <a:ext cx="0" cy="1524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6" name="Text Box 23"/>
          <p:cNvSpPr txBox="1">
            <a:spLocks noChangeArrowheads="1"/>
          </p:cNvSpPr>
          <p:nvPr/>
        </p:nvSpPr>
        <p:spPr bwMode="auto">
          <a:xfrm>
            <a:off x="1343025" y="1909763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rebuchet MS" charset="0"/>
              </a:rPr>
              <a:t>1</a:t>
            </a:r>
          </a:p>
        </p:txBody>
      </p:sp>
      <p:sp>
        <p:nvSpPr>
          <p:cNvPr id="47127" name="Text Box 24"/>
          <p:cNvSpPr txBox="1">
            <a:spLocks noChangeArrowheads="1"/>
          </p:cNvSpPr>
          <p:nvPr/>
        </p:nvSpPr>
        <p:spPr bwMode="auto">
          <a:xfrm>
            <a:off x="1758950" y="1906588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rebuchet MS" charset="0"/>
              </a:rPr>
              <a:t>2</a:t>
            </a:r>
          </a:p>
        </p:txBody>
      </p:sp>
      <p:sp>
        <p:nvSpPr>
          <p:cNvPr id="47128" name="Text Box 25"/>
          <p:cNvSpPr txBox="1">
            <a:spLocks noChangeArrowheads="1"/>
          </p:cNvSpPr>
          <p:nvPr/>
        </p:nvSpPr>
        <p:spPr bwMode="auto">
          <a:xfrm>
            <a:off x="2095500" y="1905000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rebuchet MS" charset="0"/>
              </a:rPr>
              <a:t>3</a:t>
            </a:r>
          </a:p>
        </p:txBody>
      </p:sp>
      <p:sp>
        <p:nvSpPr>
          <p:cNvPr id="47129" name="Text Box 26"/>
          <p:cNvSpPr txBox="1">
            <a:spLocks noChangeArrowheads="1"/>
          </p:cNvSpPr>
          <p:nvPr/>
        </p:nvSpPr>
        <p:spPr bwMode="auto">
          <a:xfrm>
            <a:off x="2474913" y="1895475"/>
            <a:ext cx="407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rebuchet MS" charset="0"/>
              </a:rPr>
              <a:t>4</a:t>
            </a:r>
          </a:p>
        </p:txBody>
      </p:sp>
      <p:sp>
        <p:nvSpPr>
          <p:cNvPr id="47130" name="Text Box 27"/>
          <p:cNvSpPr txBox="1">
            <a:spLocks noChangeArrowheads="1"/>
          </p:cNvSpPr>
          <p:nvPr/>
        </p:nvSpPr>
        <p:spPr bwMode="auto">
          <a:xfrm>
            <a:off x="2825750" y="1912938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rebuchet MS" charset="0"/>
              </a:rPr>
              <a:t>5</a:t>
            </a:r>
          </a:p>
        </p:txBody>
      </p:sp>
      <p:sp>
        <p:nvSpPr>
          <p:cNvPr id="47131" name="Text Box 28"/>
          <p:cNvSpPr txBox="1">
            <a:spLocks noChangeArrowheads="1"/>
          </p:cNvSpPr>
          <p:nvPr/>
        </p:nvSpPr>
        <p:spPr bwMode="auto">
          <a:xfrm>
            <a:off x="1938338" y="4430713"/>
            <a:ext cx="62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Trebuchet MS" charset="0"/>
              </a:rPr>
              <a:t>p1</a:t>
            </a:r>
          </a:p>
        </p:txBody>
      </p:sp>
      <p:sp>
        <p:nvSpPr>
          <p:cNvPr id="47132" name="Text Box 29"/>
          <p:cNvSpPr txBox="1">
            <a:spLocks noChangeArrowheads="1"/>
          </p:cNvSpPr>
          <p:nvPr/>
        </p:nvSpPr>
        <p:spPr bwMode="auto">
          <a:xfrm>
            <a:off x="2527300" y="2725738"/>
            <a:ext cx="62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latin typeface="Trebuchet MS" charset="0"/>
              </a:rPr>
              <a:t>a1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201988" y="1920875"/>
            <a:ext cx="838200" cy="2420938"/>
            <a:chOff x="2017" y="822"/>
            <a:chExt cx="528" cy="1525"/>
          </a:xfrm>
        </p:grpSpPr>
        <p:sp>
          <p:nvSpPr>
            <p:cNvPr id="47150" name="Line 32"/>
            <p:cNvSpPr>
              <a:spLocks noChangeShapeType="1"/>
            </p:cNvSpPr>
            <p:nvPr/>
          </p:nvSpPr>
          <p:spPr bwMode="auto">
            <a:xfrm>
              <a:off x="2017" y="1195"/>
              <a:ext cx="528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51" name="Rectangle 33"/>
            <p:cNvSpPr>
              <a:spLocks noChangeArrowheads="1"/>
            </p:cNvSpPr>
            <p:nvPr/>
          </p:nvSpPr>
          <p:spPr bwMode="auto">
            <a:xfrm>
              <a:off x="2017" y="1051"/>
              <a:ext cx="19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52" name="Text Box 34"/>
            <p:cNvSpPr txBox="1">
              <a:spLocks noChangeArrowheads="1"/>
            </p:cNvSpPr>
            <p:nvPr/>
          </p:nvSpPr>
          <p:spPr bwMode="auto">
            <a:xfrm>
              <a:off x="2017" y="822"/>
              <a:ext cx="25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rebuchet MS" charset="0"/>
                </a:rPr>
                <a:t>6</a:t>
              </a:r>
            </a:p>
          </p:txBody>
        </p:sp>
      </p:grpSp>
      <p:sp>
        <p:nvSpPr>
          <p:cNvPr id="721955" name="Rectangle 35"/>
          <p:cNvSpPr>
            <a:spLocks noChangeArrowheads="1"/>
          </p:cNvSpPr>
          <p:nvPr/>
        </p:nvSpPr>
        <p:spPr bwMode="auto">
          <a:xfrm>
            <a:off x="1736725" y="1638300"/>
            <a:ext cx="1839913" cy="874713"/>
          </a:xfrm>
          <a:prstGeom prst="rect">
            <a:avLst/>
          </a:prstGeom>
          <a:solidFill>
            <a:schemeClr val="hlink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2667000" y="2520950"/>
            <a:ext cx="1241425" cy="2284413"/>
            <a:chOff x="1685" y="1182"/>
            <a:chExt cx="782" cy="1439"/>
          </a:xfrm>
        </p:grpSpPr>
        <p:sp>
          <p:nvSpPr>
            <p:cNvPr id="47147" name="Line 37"/>
            <p:cNvSpPr>
              <a:spLocks noChangeShapeType="1"/>
            </p:cNvSpPr>
            <p:nvPr/>
          </p:nvSpPr>
          <p:spPr bwMode="auto">
            <a:xfrm flipV="1">
              <a:off x="1840" y="1182"/>
              <a:ext cx="624" cy="115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48" name="Text Box 38"/>
            <p:cNvSpPr txBox="1">
              <a:spLocks noChangeArrowheads="1"/>
            </p:cNvSpPr>
            <p:nvPr/>
          </p:nvSpPr>
          <p:spPr bwMode="auto">
            <a:xfrm>
              <a:off x="2075" y="1312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  <a:latin typeface="Trebuchet MS" charset="0"/>
                </a:rPr>
                <a:t>a3</a:t>
              </a:r>
            </a:p>
          </p:txBody>
        </p:sp>
        <p:sp>
          <p:nvSpPr>
            <p:cNvPr id="47149" name="Text Box 39"/>
            <p:cNvSpPr txBox="1">
              <a:spLocks noChangeArrowheads="1"/>
            </p:cNvSpPr>
            <p:nvPr/>
          </p:nvSpPr>
          <p:spPr bwMode="auto">
            <a:xfrm>
              <a:off x="1685" y="2371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  <a:latin typeface="Trebuchet MS" charset="0"/>
                </a:rPr>
                <a:t>p3</a:t>
              </a:r>
            </a:p>
          </p:txBody>
        </p:sp>
      </p:grpSp>
      <p:sp>
        <p:nvSpPr>
          <p:cNvPr id="47136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Sliding Window in Action</a:t>
            </a:r>
          </a:p>
        </p:txBody>
      </p:sp>
      <p:sp>
        <p:nvSpPr>
          <p:cNvPr id="44" name="Text Box 22"/>
          <p:cNvSpPr txBox="1">
            <a:spLocks noChangeArrowheads="1"/>
          </p:cNvSpPr>
          <p:nvPr/>
        </p:nvSpPr>
        <p:spPr bwMode="auto">
          <a:xfrm>
            <a:off x="2133600" y="1203325"/>
            <a:ext cx="2157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Trebuchet MS" charset="0"/>
              </a:rPr>
              <a:t>window = 3-7</a:t>
            </a: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339975" y="2516188"/>
            <a:ext cx="1241425" cy="2284412"/>
            <a:chOff x="1685" y="1182"/>
            <a:chExt cx="782" cy="1439"/>
          </a:xfrm>
        </p:grpSpPr>
        <p:sp>
          <p:nvSpPr>
            <p:cNvPr id="47144" name="Line 37"/>
            <p:cNvSpPr>
              <a:spLocks noChangeShapeType="1"/>
            </p:cNvSpPr>
            <p:nvPr/>
          </p:nvSpPr>
          <p:spPr bwMode="auto">
            <a:xfrm flipV="1">
              <a:off x="1840" y="1182"/>
              <a:ext cx="624" cy="115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45" name="Text Box 38"/>
            <p:cNvSpPr txBox="1">
              <a:spLocks noChangeArrowheads="1"/>
            </p:cNvSpPr>
            <p:nvPr/>
          </p:nvSpPr>
          <p:spPr bwMode="auto">
            <a:xfrm>
              <a:off x="2075" y="1315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  <a:latin typeface="Trebuchet MS" charset="0"/>
                </a:rPr>
                <a:t>a2</a:t>
              </a:r>
            </a:p>
          </p:txBody>
        </p:sp>
        <p:sp>
          <p:nvSpPr>
            <p:cNvPr id="47146" name="Text Box 39"/>
            <p:cNvSpPr txBox="1">
              <a:spLocks noChangeArrowheads="1"/>
            </p:cNvSpPr>
            <p:nvPr/>
          </p:nvSpPr>
          <p:spPr bwMode="auto">
            <a:xfrm>
              <a:off x="1685" y="2371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latin typeface="Trebuchet MS" charset="0"/>
                </a:rPr>
                <a:t>p2</a:t>
              </a:r>
              <a:endParaRPr lang="en-US" sz="2000" dirty="0">
                <a:solidFill>
                  <a:srgbClr val="FF0000"/>
                </a:solidFill>
                <a:latin typeface="Trebuchet MS" charset="0"/>
              </a:endParaRP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3581400" y="1922463"/>
            <a:ext cx="838200" cy="2420937"/>
            <a:chOff x="2017" y="822"/>
            <a:chExt cx="528" cy="1525"/>
          </a:xfrm>
        </p:grpSpPr>
        <p:sp>
          <p:nvSpPr>
            <p:cNvPr id="47141" name="Line 32"/>
            <p:cNvSpPr>
              <a:spLocks noChangeShapeType="1"/>
            </p:cNvSpPr>
            <p:nvPr/>
          </p:nvSpPr>
          <p:spPr bwMode="auto">
            <a:xfrm>
              <a:off x="2017" y="1195"/>
              <a:ext cx="528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42" name="Rectangle 33"/>
            <p:cNvSpPr>
              <a:spLocks noChangeArrowheads="1"/>
            </p:cNvSpPr>
            <p:nvPr/>
          </p:nvSpPr>
          <p:spPr bwMode="auto">
            <a:xfrm>
              <a:off x="2017" y="1051"/>
              <a:ext cx="19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43" name="Text Box 34"/>
            <p:cNvSpPr txBox="1">
              <a:spLocks noChangeArrowheads="1"/>
            </p:cNvSpPr>
            <p:nvPr/>
          </p:nvSpPr>
          <p:spPr bwMode="auto">
            <a:xfrm>
              <a:off x="2017" y="822"/>
              <a:ext cx="25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rebuchet MS" charset="0"/>
                </a:rPr>
                <a:t>7</a:t>
              </a:r>
            </a:p>
          </p:txBody>
        </p:sp>
      </p:grp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1752600" y="1203325"/>
            <a:ext cx="2157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Trebuchet MS" charset="0"/>
              </a:rPr>
              <a:t>window = 2-6</a:t>
            </a:r>
          </a:p>
        </p:txBody>
      </p:sp>
      <p:sp>
        <p:nvSpPr>
          <p:cNvPr id="51" name="Rectangle 40"/>
          <p:cNvSpPr txBox="1">
            <a:spLocks noChangeArrowheads="1"/>
          </p:cNvSpPr>
          <p:nvPr/>
        </p:nvSpPr>
        <p:spPr>
          <a:xfrm>
            <a:off x="609600" y="5105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Send 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next packet as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acks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arrive, rather than waiting for all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acks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in window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03941 -2.9629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219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955" grpId="0" animBg="1"/>
      <p:bldP spid="44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1143000" y="2516188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1066800" y="4344988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81000" y="2252663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Sndr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81000" y="4081463"/>
            <a:ext cx="77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Rcvr</a:t>
            </a: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1371600" y="2516188"/>
            <a:ext cx="838200" cy="18288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1371600" y="2287588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1600200" y="2287588"/>
            <a:ext cx="0" cy="1524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1757363" y="2287588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1985963" y="2287588"/>
            <a:ext cx="0" cy="1524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1757363" y="2516188"/>
            <a:ext cx="803275" cy="18256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6" name="Text Box 23"/>
          <p:cNvSpPr txBox="1">
            <a:spLocks noChangeArrowheads="1"/>
          </p:cNvSpPr>
          <p:nvPr/>
        </p:nvSpPr>
        <p:spPr bwMode="auto">
          <a:xfrm>
            <a:off x="1343025" y="1909763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rebuchet MS" charset="0"/>
              </a:rPr>
              <a:t>1</a:t>
            </a:r>
          </a:p>
        </p:txBody>
      </p:sp>
      <p:sp>
        <p:nvSpPr>
          <p:cNvPr id="47127" name="Text Box 24"/>
          <p:cNvSpPr txBox="1">
            <a:spLocks noChangeArrowheads="1"/>
          </p:cNvSpPr>
          <p:nvPr/>
        </p:nvSpPr>
        <p:spPr bwMode="auto">
          <a:xfrm>
            <a:off x="1758950" y="1906588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rebuchet MS" charset="0"/>
              </a:rPr>
              <a:t>2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3048000" y="1905000"/>
            <a:ext cx="919163" cy="2439988"/>
            <a:chOff x="3048000" y="1905000"/>
            <a:chExt cx="919163" cy="2439988"/>
          </a:xfrm>
        </p:grpSpPr>
        <p:sp>
          <p:nvSpPr>
            <p:cNvPr id="47115" name="Rectangle 11"/>
            <p:cNvSpPr>
              <a:spLocks noChangeArrowheads="1"/>
            </p:cNvSpPr>
            <p:nvPr/>
          </p:nvSpPr>
          <p:spPr bwMode="auto">
            <a:xfrm>
              <a:off x="3090863" y="2287588"/>
              <a:ext cx="3048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3333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6" name="Line 12"/>
            <p:cNvSpPr>
              <a:spLocks noChangeShapeType="1"/>
            </p:cNvSpPr>
            <p:nvPr/>
          </p:nvSpPr>
          <p:spPr bwMode="auto">
            <a:xfrm>
              <a:off x="3319463" y="2287588"/>
              <a:ext cx="0" cy="15240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8" name="Line 14"/>
            <p:cNvSpPr>
              <a:spLocks noChangeShapeType="1"/>
            </p:cNvSpPr>
            <p:nvPr/>
          </p:nvSpPr>
          <p:spPr bwMode="auto">
            <a:xfrm>
              <a:off x="3128963" y="2516188"/>
              <a:ext cx="838200" cy="182880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8" name="Text Box 25"/>
            <p:cNvSpPr txBox="1">
              <a:spLocks noChangeArrowheads="1"/>
            </p:cNvSpPr>
            <p:nvPr/>
          </p:nvSpPr>
          <p:spPr bwMode="auto">
            <a:xfrm>
              <a:off x="3048000" y="1905000"/>
              <a:ext cx="4079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rebuchet MS" charset="0"/>
                </a:rPr>
                <a:t>3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427413" y="1895475"/>
            <a:ext cx="968375" cy="2446338"/>
            <a:chOff x="3427413" y="1895475"/>
            <a:chExt cx="968375" cy="2446338"/>
          </a:xfrm>
        </p:grpSpPr>
        <p:sp>
          <p:nvSpPr>
            <p:cNvPr id="47119" name="Line 15"/>
            <p:cNvSpPr>
              <a:spLocks noChangeShapeType="1"/>
            </p:cNvSpPr>
            <p:nvPr/>
          </p:nvSpPr>
          <p:spPr bwMode="auto">
            <a:xfrm>
              <a:off x="3557588" y="2513013"/>
              <a:ext cx="838200" cy="182880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0" name="Rectangle 16"/>
            <p:cNvSpPr>
              <a:spLocks noChangeArrowheads="1"/>
            </p:cNvSpPr>
            <p:nvPr/>
          </p:nvSpPr>
          <p:spPr bwMode="auto">
            <a:xfrm>
              <a:off x="3443288" y="2284413"/>
              <a:ext cx="3048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3333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1" name="Line 17"/>
            <p:cNvSpPr>
              <a:spLocks noChangeShapeType="1"/>
            </p:cNvSpPr>
            <p:nvPr/>
          </p:nvSpPr>
          <p:spPr bwMode="auto">
            <a:xfrm>
              <a:off x="3657600" y="2306638"/>
              <a:ext cx="0" cy="15240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9" name="Text Box 26"/>
            <p:cNvSpPr txBox="1">
              <a:spLocks noChangeArrowheads="1"/>
            </p:cNvSpPr>
            <p:nvPr/>
          </p:nvSpPr>
          <p:spPr bwMode="auto">
            <a:xfrm>
              <a:off x="3427413" y="1895475"/>
              <a:ext cx="40798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rebuchet MS" charset="0"/>
                </a:rPr>
                <a:t>4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845050" y="1912938"/>
            <a:ext cx="962025" cy="2428875"/>
            <a:chOff x="4845050" y="1912938"/>
            <a:chExt cx="962025" cy="2428875"/>
          </a:xfrm>
        </p:grpSpPr>
        <p:sp>
          <p:nvSpPr>
            <p:cNvPr id="47122" name="Line 18"/>
            <p:cNvSpPr>
              <a:spLocks noChangeShapeType="1"/>
            </p:cNvSpPr>
            <p:nvPr/>
          </p:nvSpPr>
          <p:spPr bwMode="auto">
            <a:xfrm>
              <a:off x="4968875" y="2513013"/>
              <a:ext cx="838200" cy="182880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4" name="Rectangle 20"/>
            <p:cNvSpPr>
              <a:spLocks noChangeArrowheads="1"/>
            </p:cNvSpPr>
            <p:nvPr/>
          </p:nvSpPr>
          <p:spPr bwMode="auto">
            <a:xfrm>
              <a:off x="4854575" y="2284413"/>
              <a:ext cx="3048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3333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5" name="Line 21"/>
            <p:cNvSpPr>
              <a:spLocks noChangeShapeType="1"/>
            </p:cNvSpPr>
            <p:nvPr/>
          </p:nvSpPr>
          <p:spPr bwMode="auto">
            <a:xfrm>
              <a:off x="5083175" y="2284413"/>
              <a:ext cx="0" cy="15240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30" name="Text Box 27"/>
            <p:cNvSpPr txBox="1">
              <a:spLocks noChangeArrowheads="1"/>
            </p:cNvSpPr>
            <p:nvPr/>
          </p:nvSpPr>
          <p:spPr bwMode="auto">
            <a:xfrm>
              <a:off x="4845050" y="1912938"/>
              <a:ext cx="4079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rebuchet MS" charset="0"/>
                </a:rPr>
                <a:t>5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938338" y="2516188"/>
            <a:ext cx="1262062" cy="2311400"/>
            <a:chOff x="1938338" y="2516188"/>
            <a:chExt cx="1262062" cy="2311400"/>
          </a:xfrm>
        </p:grpSpPr>
        <p:sp>
          <p:nvSpPr>
            <p:cNvPr id="47123" name="Line 19"/>
            <p:cNvSpPr>
              <a:spLocks noChangeShapeType="1"/>
            </p:cNvSpPr>
            <p:nvPr/>
          </p:nvSpPr>
          <p:spPr bwMode="auto">
            <a:xfrm flipV="1">
              <a:off x="2209800" y="2516188"/>
              <a:ext cx="990600" cy="182880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31" name="Text Box 28"/>
            <p:cNvSpPr txBox="1">
              <a:spLocks noChangeArrowheads="1"/>
            </p:cNvSpPr>
            <p:nvPr/>
          </p:nvSpPr>
          <p:spPr bwMode="auto">
            <a:xfrm>
              <a:off x="1938338" y="4430713"/>
              <a:ext cx="6223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  <a:latin typeface="Trebuchet MS" charset="0"/>
                </a:rPr>
                <a:t>p1</a:t>
              </a:r>
            </a:p>
          </p:txBody>
        </p:sp>
        <p:sp>
          <p:nvSpPr>
            <p:cNvPr id="47132" name="Text Box 29"/>
            <p:cNvSpPr txBox="1">
              <a:spLocks noChangeArrowheads="1"/>
            </p:cNvSpPr>
            <p:nvPr/>
          </p:nvSpPr>
          <p:spPr bwMode="auto">
            <a:xfrm>
              <a:off x="2527300" y="2725738"/>
              <a:ext cx="6223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  <a:latin typeface="Trebuchet MS" charset="0"/>
                </a:rPr>
                <a:t>a1</a:t>
              </a:r>
            </a:p>
          </p:txBody>
        </p:sp>
      </p:grp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5335588" y="1920875"/>
            <a:ext cx="838200" cy="2420938"/>
            <a:chOff x="2017" y="822"/>
            <a:chExt cx="528" cy="1525"/>
          </a:xfrm>
        </p:grpSpPr>
        <p:sp>
          <p:nvSpPr>
            <p:cNvPr id="47150" name="Line 32"/>
            <p:cNvSpPr>
              <a:spLocks noChangeShapeType="1"/>
            </p:cNvSpPr>
            <p:nvPr/>
          </p:nvSpPr>
          <p:spPr bwMode="auto">
            <a:xfrm>
              <a:off x="2017" y="1195"/>
              <a:ext cx="528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51" name="Rectangle 33"/>
            <p:cNvSpPr>
              <a:spLocks noChangeArrowheads="1"/>
            </p:cNvSpPr>
            <p:nvPr/>
          </p:nvSpPr>
          <p:spPr bwMode="auto">
            <a:xfrm>
              <a:off x="2017" y="1051"/>
              <a:ext cx="19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52" name="Text Box 34"/>
            <p:cNvSpPr txBox="1">
              <a:spLocks noChangeArrowheads="1"/>
            </p:cNvSpPr>
            <p:nvPr/>
          </p:nvSpPr>
          <p:spPr bwMode="auto">
            <a:xfrm>
              <a:off x="2017" y="822"/>
              <a:ext cx="25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rebuchet MS" charset="0"/>
                </a:rPr>
                <a:t>6</a:t>
              </a: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733800" y="2520950"/>
            <a:ext cx="1241425" cy="2284413"/>
            <a:chOff x="1685" y="1182"/>
            <a:chExt cx="782" cy="1439"/>
          </a:xfrm>
        </p:grpSpPr>
        <p:sp>
          <p:nvSpPr>
            <p:cNvPr id="47147" name="Line 37"/>
            <p:cNvSpPr>
              <a:spLocks noChangeShapeType="1"/>
            </p:cNvSpPr>
            <p:nvPr/>
          </p:nvSpPr>
          <p:spPr bwMode="auto">
            <a:xfrm flipV="1">
              <a:off x="1840" y="1182"/>
              <a:ext cx="624" cy="115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48" name="Text Box 38"/>
            <p:cNvSpPr txBox="1">
              <a:spLocks noChangeArrowheads="1"/>
            </p:cNvSpPr>
            <p:nvPr/>
          </p:nvSpPr>
          <p:spPr bwMode="auto">
            <a:xfrm>
              <a:off x="2075" y="1312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  <a:latin typeface="Trebuchet MS" charset="0"/>
                </a:rPr>
                <a:t>a3</a:t>
              </a:r>
            </a:p>
          </p:txBody>
        </p:sp>
        <p:sp>
          <p:nvSpPr>
            <p:cNvPr id="47149" name="Text Box 39"/>
            <p:cNvSpPr txBox="1">
              <a:spLocks noChangeArrowheads="1"/>
            </p:cNvSpPr>
            <p:nvPr/>
          </p:nvSpPr>
          <p:spPr bwMode="auto">
            <a:xfrm>
              <a:off x="1685" y="2371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  <a:latin typeface="Trebuchet MS" charset="0"/>
                </a:rPr>
                <a:t>p3</a:t>
              </a:r>
            </a:p>
          </p:txBody>
        </p:sp>
      </p:grpSp>
      <p:sp>
        <p:nvSpPr>
          <p:cNvPr id="47136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Still may wait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339975" y="2516188"/>
            <a:ext cx="1241425" cy="2284412"/>
            <a:chOff x="1685" y="1182"/>
            <a:chExt cx="782" cy="1439"/>
          </a:xfrm>
        </p:grpSpPr>
        <p:sp>
          <p:nvSpPr>
            <p:cNvPr id="47144" name="Line 37"/>
            <p:cNvSpPr>
              <a:spLocks noChangeShapeType="1"/>
            </p:cNvSpPr>
            <p:nvPr/>
          </p:nvSpPr>
          <p:spPr bwMode="auto">
            <a:xfrm flipV="1">
              <a:off x="1840" y="1182"/>
              <a:ext cx="624" cy="115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45" name="Text Box 38"/>
            <p:cNvSpPr txBox="1">
              <a:spLocks noChangeArrowheads="1"/>
            </p:cNvSpPr>
            <p:nvPr/>
          </p:nvSpPr>
          <p:spPr bwMode="auto">
            <a:xfrm>
              <a:off x="2075" y="1315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  <a:latin typeface="Trebuchet MS" charset="0"/>
                </a:rPr>
                <a:t>a2</a:t>
              </a:r>
            </a:p>
          </p:txBody>
        </p:sp>
        <p:sp>
          <p:nvSpPr>
            <p:cNvPr id="47146" name="Text Box 39"/>
            <p:cNvSpPr txBox="1">
              <a:spLocks noChangeArrowheads="1"/>
            </p:cNvSpPr>
            <p:nvPr/>
          </p:nvSpPr>
          <p:spPr bwMode="auto">
            <a:xfrm>
              <a:off x="1685" y="2371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latin typeface="Trebuchet MS" charset="0"/>
                </a:rPr>
                <a:t>p2</a:t>
              </a:r>
              <a:endParaRPr lang="en-US" sz="2000" dirty="0">
                <a:solidFill>
                  <a:srgbClr val="FF0000"/>
                </a:solidFill>
                <a:latin typeface="Trebuchet MS" charset="0"/>
              </a:endParaRP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6781800" y="1922463"/>
            <a:ext cx="838200" cy="2420937"/>
            <a:chOff x="2017" y="822"/>
            <a:chExt cx="528" cy="1525"/>
          </a:xfrm>
        </p:grpSpPr>
        <p:sp>
          <p:nvSpPr>
            <p:cNvPr id="47141" name="Line 32"/>
            <p:cNvSpPr>
              <a:spLocks noChangeShapeType="1"/>
            </p:cNvSpPr>
            <p:nvPr/>
          </p:nvSpPr>
          <p:spPr bwMode="auto">
            <a:xfrm>
              <a:off x="2017" y="1195"/>
              <a:ext cx="528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42" name="Rectangle 33"/>
            <p:cNvSpPr>
              <a:spLocks noChangeArrowheads="1"/>
            </p:cNvSpPr>
            <p:nvPr/>
          </p:nvSpPr>
          <p:spPr bwMode="auto">
            <a:xfrm>
              <a:off x="2017" y="1051"/>
              <a:ext cx="19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43" name="Text Box 34"/>
            <p:cNvSpPr txBox="1">
              <a:spLocks noChangeArrowheads="1"/>
            </p:cNvSpPr>
            <p:nvPr/>
          </p:nvSpPr>
          <p:spPr bwMode="auto">
            <a:xfrm>
              <a:off x="2017" y="822"/>
              <a:ext cx="25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rebuchet MS" charset="0"/>
                </a:rPr>
                <a:t>7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29059" y="1243012"/>
            <a:ext cx="1742282" cy="1271588"/>
            <a:chOff x="729059" y="1203325"/>
            <a:chExt cx="1742282" cy="1271588"/>
          </a:xfrm>
        </p:grpSpPr>
        <p:sp>
          <p:nvSpPr>
            <p:cNvPr id="721955" name="Rectangle 35"/>
            <p:cNvSpPr>
              <a:spLocks noChangeArrowheads="1"/>
            </p:cNvSpPr>
            <p:nvPr/>
          </p:nvSpPr>
          <p:spPr bwMode="auto">
            <a:xfrm>
              <a:off x="1307306" y="1600200"/>
              <a:ext cx="788194" cy="874713"/>
            </a:xfrm>
            <a:prstGeom prst="rect">
              <a:avLst/>
            </a:prstGeom>
            <a:solidFill>
              <a:schemeClr val="hlink">
                <a:alpha val="25098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Text Box 22"/>
            <p:cNvSpPr txBox="1">
              <a:spLocks noChangeArrowheads="1"/>
            </p:cNvSpPr>
            <p:nvPr/>
          </p:nvSpPr>
          <p:spPr bwMode="auto">
            <a:xfrm>
              <a:off x="729059" y="1203325"/>
              <a:ext cx="174228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solidFill>
                    <a:srgbClr val="000099"/>
                  </a:solidFill>
                  <a:latin typeface="Trebuchet MS" charset="0"/>
                </a:rPr>
                <a:t>window =</a:t>
              </a:r>
              <a:r>
                <a:rPr lang="en-US" sz="2000" dirty="0" smtClean="0">
                  <a:solidFill>
                    <a:srgbClr val="000099"/>
                  </a:solidFill>
                  <a:latin typeface="Trebuchet MS" charset="0"/>
                </a:rPr>
                <a:t> 1-2</a:t>
              </a:r>
              <a:endParaRPr lang="en-US" sz="2000" dirty="0">
                <a:solidFill>
                  <a:srgbClr val="000099"/>
                </a:solidFill>
                <a:latin typeface="Trebuchet MS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682749" y="1239777"/>
            <a:ext cx="1898651" cy="1274823"/>
            <a:chOff x="1676400" y="1200090"/>
            <a:chExt cx="1898651" cy="1274823"/>
          </a:xfrm>
        </p:grpSpPr>
        <p:sp>
          <p:nvSpPr>
            <p:cNvPr id="44" name="Text Box 22"/>
            <p:cNvSpPr txBox="1">
              <a:spLocks noChangeArrowheads="1"/>
            </p:cNvSpPr>
            <p:nvPr/>
          </p:nvSpPr>
          <p:spPr bwMode="auto">
            <a:xfrm>
              <a:off x="1676400" y="1200090"/>
              <a:ext cx="189865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solidFill>
                    <a:srgbClr val="000099"/>
                  </a:solidFill>
                  <a:latin typeface="Trebuchet MS" charset="0"/>
                </a:rPr>
                <a:t>window =</a:t>
              </a:r>
              <a:r>
                <a:rPr lang="en-US" sz="2000" dirty="0" smtClean="0">
                  <a:solidFill>
                    <a:srgbClr val="000099"/>
                  </a:solidFill>
                  <a:latin typeface="Trebuchet MS" charset="0"/>
                </a:rPr>
                <a:t> 2-3</a:t>
              </a:r>
              <a:endParaRPr lang="en-US" sz="2000" dirty="0">
                <a:solidFill>
                  <a:srgbClr val="000099"/>
                </a:solidFill>
                <a:latin typeface="Trebuchet MS" charset="0"/>
              </a:endParaRPr>
            </a:p>
          </p:txBody>
        </p:sp>
        <p:sp>
          <p:nvSpPr>
            <p:cNvPr id="51" name="Rectangle 35"/>
            <p:cNvSpPr>
              <a:spLocks noChangeArrowheads="1"/>
            </p:cNvSpPr>
            <p:nvPr/>
          </p:nvSpPr>
          <p:spPr bwMode="auto">
            <a:xfrm>
              <a:off x="1701403" y="1600200"/>
              <a:ext cx="1726010" cy="874713"/>
            </a:xfrm>
            <a:prstGeom prst="rect">
              <a:avLst/>
            </a:prstGeom>
            <a:solidFill>
              <a:schemeClr val="hlink">
                <a:alpha val="25098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571751" y="1258887"/>
            <a:ext cx="1711324" cy="1255713"/>
            <a:chOff x="2571751" y="1219200"/>
            <a:chExt cx="1711324" cy="1255713"/>
          </a:xfrm>
        </p:grpSpPr>
        <p:sp>
          <p:nvSpPr>
            <p:cNvPr id="50" name="Rectangle 35"/>
            <p:cNvSpPr>
              <a:spLocks noChangeArrowheads="1"/>
            </p:cNvSpPr>
            <p:nvPr/>
          </p:nvSpPr>
          <p:spPr bwMode="auto">
            <a:xfrm>
              <a:off x="3048000" y="1600200"/>
              <a:ext cx="788194" cy="874713"/>
            </a:xfrm>
            <a:prstGeom prst="rect">
              <a:avLst/>
            </a:prstGeom>
            <a:solidFill>
              <a:schemeClr val="hlink">
                <a:alpha val="25098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Text Box 22"/>
            <p:cNvSpPr txBox="1">
              <a:spLocks noChangeArrowheads="1"/>
            </p:cNvSpPr>
            <p:nvPr/>
          </p:nvSpPr>
          <p:spPr bwMode="auto">
            <a:xfrm>
              <a:off x="2571751" y="1219200"/>
              <a:ext cx="1711324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solidFill>
                    <a:srgbClr val="000099"/>
                  </a:solidFill>
                  <a:latin typeface="Trebuchet MS" charset="0"/>
                </a:rPr>
                <a:t>window =</a:t>
              </a:r>
              <a:r>
                <a:rPr lang="en-US" sz="2000" dirty="0" smtClean="0">
                  <a:solidFill>
                    <a:srgbClr val="000099"/>
                  </a:solidFill>
                  <a:latin typeface="Trebuchet MS" charset="0"/>
                </a:rPr>
                <a:t> 3-4</a:t>
              </a:r>
              <a:endParaRPr lang="en-US" sz="2000" dirty="0">
                <a:solidFill>
                  <a:srgbClr val="000099"/>
                </a:solidFill>
                <a:latin typeface="Trebuchet MS" charset="0"/>
              </a:endParaRPr>
            </a:p>
          </p:txBody>
        </p:sp>
      </p:grpSp>
      <p:grpSp>
        <p:nvGrpSpPr>
          <p:cNvPr id="53" name="Group 36"/>
          <p:cNvGrpSpPr>
            <a:grpSpLocks/>
          </p:cNvGrpSpPr>
          <p:nvPr/>
        </p:nvGrpSpPr>
        <p:grpSpPr bwMode="auto">
          <a:xfrm>
            <a:off x="4168775" y="2514600"/>
            <a:ext cx="1241425" cy="2284413"/>
            <a:chOff x="1685" y="1182"/>
            <a:chExt cx="782" cy="1439"/>
          </a:xfrm>
        </p:grpSpPr>
        <p:sp>
          <p:nvSpPr>
            <p:cNvPr id="54" name="Line 37"/>
            <p:cNvSpPr>
              <a:spLocks noChangeShapeType="1"/>
            </p:cNvSpPr>
            <p:nvPr/>
          </p:nvSpPr>
          <p:spPr bwMode="auto">
            <a:xfrm flipV="1">
              <a:off x="1840" y="1182"/>
              <a:ext cx="624" cy="115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Text Box 38"/>
            <p:cNvSpPr txBox="1">
              <a:spLocks noChangeArrowheads="1"/>
            </p:cNvSpPr>
            <p:nvPr/>
          </p:nvSpPr>
          <p:spPr bwMode="auto">
            <a:xfrm>
              <a:off x="2075" y="1312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latin typeface="Trebuchet MS" charset="0"/>
                </a:rPr>
                <a:t>a4</a:t>
              </a:r>
              <a:endParaRPr lang="en-US" sz="2000" dirty="0">
                <a:solidFill>
                  <a:srgbClr val="FF0000"/>
                </a:solidFill>
                <a:latin typeface="Trebuchet MS" charset="0"/>
              </a:endParaRPr>
            </a:p>
          </p:txBody>
        </p:sp>
        <p:sp>
          <p:nvSpPr>
            <p:cNvPr id="56" name="Text Box 39"/>
            <p:cNvSpPr txBox="1">
              <a:spLocks noChangeArrowheads="1"/>
            </p:cNvSpPr>
            <p:nvPr/>
          </p:nvSpPr>
          <p:spPr bwMode="auto">
            <a:xfrm>
              <a:off x="1685" y="2371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latin typeface="Trebuchet MS" charset="0"/>
                </a:rPr>
                <a:t>p4</a:t>
              </a:r>
              <a:endParaRPr lang="en-US" sz="2000" dirty="0">
                <a:solidFill>
                  <a:srgbClr val="FF0000"/>
                </a:solidFill>
                <a:latin typeface="Trebuchet MS" charset="0"/>
              </a:endParaRPr>
            </a:p>
          </p:txBody>
        </p:sp>
      </p:grpSp>
      <p:grpSp>
        <p:nvGrpSpPr>
          <p:cNvPr id="57" name="Group 36"/>
          <p:cNvGrpSpPr>
            <a:grpSpLocks/>
          </p:cNvGrpSpPr>
          <p:nvPr/>
        </p:nvGrpSpPr>
        <p:grpSpPr bwMode="auto">
          <a:xfrm>
            <a:off x="5562600" y="2516188"/>
            <a:ext cx="1241425" cy="2284412"/>
            <a:chOff x="1685" y="1182"/>
            <a:chExt cx="782" cy="1439"/>
          </a:xfrm>
        </p:grpSpPr>
        <p:sp>
          <p:nvSpPr>
            <p:cNvPr id="58" name="Line 37"/>
            <p:cNvSpPr>
              <a:spLocks noChangeShapeType="1"/>
            </p:cNvSpPr>
            <p:nvPr/>
          </p:nvSpPr>
          <p:spPr bwMode="auto">
            <a:xfrm flipV="1">
              <a:off x="1840" y="1182"/>
              <a:ext cx="624" cy="115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Text Box 38"/>
            <p:cNvSpPr txBox="1">
              <a:spLocks noChangeArrowheads="1"/>
            </p:cNvSpPr>
            <p:nvPr/>
          </p:nvSpPr>
          <p:spPr bwMode="auto">
            <a:xfrm>
              <a:off x="2075" y="1315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latin typeface="Trebuchet MS" charset="0"/>
                </a:rPr>
                <a:t>a5</a:t>
              </a:r>
              <a:endParaRPr lang="en-US" sz="2000" dirty="0">
                <a:solidFill>
                  <a:srgbClr val="FF0000"/>
                </a:solidFill>
                <a:latin typeface="Trebuchet MS" charset="0"/>
              </a:endParaRPr>
            </a:p>
          </p:txBody>
        </p:sp>
        <p:sp>
          <p:nvSpPr>
            <p:cNvPr id="60" name="Text Box 39"/>
            <p:cNvSpPr txBox="1">
              <a:spLocks noChangeArrowheads="1"/>
            </p:cNvSpPr>
            <p:nvPr/>
          </p:nvSpPr>
          <p:spPr bwMode="auto">
            <a:xfrm>
              <a:off x="1685" y="2371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latin typeface="Trebuchet MS" charset="0"/>
                </a:rPr>
                <a:t>p5</a:t>
              </a:r>
              <a:endParaRPr lang="en-US" sz="2000" dirty="0">
                <a:solidFill>
                  <a:srgbClr val="FF0000"/>
                </a:solidFill>
                <a:latin typeface="Trebuchet MS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981200" y="2036286"/>
            <a:ext cx="4729163" cy="403702"/>
            <a:chOff x="1976437" y="2036286"/>
            <a:chExt cx="4729163" cy="403702"/>
          </a:xfrm>
        </p:grpSpPr>
        <p:grpSp>
          <p:nvGrpSpPr>
            <p:cNvPr id="81" name="Group 80"/>
            <p:cNvGrpSpPr/>
            <p:nvPr/>
          </p:nvGrpSpPr>
          <p:grpSpPr>
            <a:xfrm>
              <a:off x="1976437" y="2070656"/>
              <a:ext cx="1071563" cy="369332"/>
              <a:chOff x="914400" y="274638"/>
              <a:chExt cx="1071563" cy="369332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>
                <a:off x="914400" y="609600"/>
                <a:ext cx="1071563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1225856" y="274638"/>
                <a:ext cx="5267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idle</a:t>
                </a:r>
                <a:endParaRPr lang="en-US" dirty="0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3729037" y="2036286"/>
              <a:ext cx="1071563" cy="369332"/>
              <a:chOff x="860425" y="274638"/>
              <a:chExt cx="1071563" cy="36933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860425" y="609600"/>
                <a:ext cx="1071563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TextBox 83"/>
              <p:cNvSpPr txBox="1"/>
              <p:nvPr/>
            </p:nvSpPr>
            <p:spPr>
              <a:xfrm>
                <a:off x="1225856" y="274638"/>
                <a:ext cx="5267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idle</a:t>
                </a:r>
                <a:endParaRPr lang="en-US" dirty="0"/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5634037" y="2036286"/>
              <a:ext cx="1071563" cy="369332"/>
              <a:chOff x="838200" y="274638"/>
              <a:chExt cx="1071563" cy="369332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>
                <a:off x="838200" y="611188"/>
                <a:ext cx="1071563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TextBox 86"/>
              <p:cNvSpPr txBox="1"/>
              <p:nvPr/>
            </p:nvSpPr>
            <p:spPr>
              <a:xfrm>
                <a:off x="1225856" y="274638"/>
                <a:ext cx="5267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idle</a:t>
                </a:r>
                <a:endParaRPr lang="en-US" dirty="0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/>
      <p:bldP spid="471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3079</TotalTime>
  <Words>265</Words>
  <Application>Microsoft Macintosh PowerPoint</Application>
  <PresentationFormat>On-screen Show (4:3)</PresentationFormat>
  <Paragraphs>89</Paragraphs>
  <Slides>7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6.033 Lecture 10 Layering and Reliability</vt:lpstr>
      <vt:lpstr>End-to-end Interface</vt:lpstr>
      <vt:lpstr>RTT Is Variable</vt:lpstr>
      <vt:lpstr>Exponentially Weighted Moving Average (EWMA)</vt:lpstr>
      <vt:lpstr>Sliding Window in Action</vt:lpstr>
      <vt:lpstr>Sliding Window in Action</vt:lpstr>
      <vt:lpstr>Still may wait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6.033 Lecture 12 E2E Layer</dc:title>
  <dc:creator>Sam Madden</dc:creator>
  <cp:lastModifiedBy>Sam Madden</cp:lastModifiedBy>
  <cp:revision>10</cp:revision>
  <cp:lastPrinted>2010-03-08T18:32:26Z</cp:lastPrinted>
  <dcterms:created xsi:type="dcterms:W3CDTF">2010-03-08T15:32:00Z</dcterms:created>
  <dcterms:modified xsi:type="dcterms:W3CDTF">2010-03-08T18:48:01Z</dcterms:modified>
</cp:coreProperties>
</file>